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4774" r:id="rId2"/>
    <p:sldId id="4718" r:id="rId3"/>
    <p:sldId id="4721" r:id="rId4"/>
    <p:sldId id="4731" r:id="rId5"/>
    <p:sldId id="4720" r:id="rId6"/>
    <p:sldId id="4785" r:id="rId7"/>
    <p:sldId id="4740" r:id="rId8"/>
    <p:sldId id="4784" r:id="rId9"/>
    <p:sldId id="4781" r:id="rId10"/>
    <p:sldId id="4728" r:id="rId11"/>
    <p:sldId id="4779" r:id="rId12"/>
    <p:sldId id="4737" r:id="rId13"/>
    <p:sldId id="4726" r:id="rId14"/>
    <p:sldId id="477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990" autoAdjust="0"/>
    <p:restoredTop sz="94660"/>
  </p:normalViewPr>
  <p:slideViewPr>
    <p:cSldViewPr snapToGrid="0">
      <p:cViewPr varScale="1">
        <p:scale>
          <a:sx n="112" d="100"/>
          <a:sy n="112" d="100"/>
        </p:scale>
        <p:origin x="1448" y="1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file:///\\niaaa-wfs1.niaaa.nih.gov\sys\WP\SPB\Director%20Projects\Director's%20Reports%20to%20Council\2020\May\other%20content%20for%20council\K_F_Awards_2010-2019.xlsx" TargetMode="External"/><Relationship Id="rId1" Type="http://schemas.openxmlformats.org/officeDocument/2006/relationships/themeOverride" Target="../theme/themeOverride1.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Sheet2!$E$2</c:f>
              <c:strCache>
                <c:ptCount val="1"/>
                <c:pt idx="0">
                  <c:v>Training positions (F and T)</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Sheet2!$D$3:$D$8</c:f>
              <c:numCache>
                <c:formatCode>General</c:formatCode>
                <c:ptCount val="6"/>
                <c:pt idx="0">
                  <c:v>2014</c:v>
                </c:pt>
                <c:pt idx="1">
                  <c:v>2015</c:v>
                </c:pt>
                <c:pt idx="2">
                  <c:v>2016</c:v>
                </c:pt>
                <c:pt idx="3">
                  <c:v>2017</c:v>
                </c:pt>
                <c:pt idx="4">
                  <c:v>2018</c:v>
                </c:pt>
                <c:pt idx="5">
                  <c:v>2019</c:v>
                </c:pt>
              </c:numCache>
            </c:numRef>
          </c:cat>
          <c:val>
            <c:numRef>
              <c:f>Sheet2!$E$3:$E$8</c:f>
              <c:numCache>
                <c:formatCode>General</c:formatCode>
                <c:ptCount val="6"/>
                <c:pt idx="0">
                  <c:v>269</c:v>
                </c:pt>
                <c:pt idx="1">
                  <c:v>274</c:v>
                </c:pt>
                <c:pt idx="2">
                  <c:v>289</c:v>
                </c:pt>
                <c:pt idx="3">
                  <c:v>283</c:v>
                </c:pt>
                <c:pt idx="4">
                  <c:v>305</c:v>
                </c:pt>
                <c:pt idx="5">
                  <c:v>325</c:v>
                </c:pt>
              </c:numCache>
            </c:numRef>
          </c:val>
          <c:extLst xmlns:c16r2="http://schemas.microsoft.com/office/drawing/2015/06/chart">
            <c:ext xmlns:c16="http://schemas.microsoft.com/office/drawing/2014/chart" uri="{C3380CC4-5D6E-409C-BE32-E72D297353CC}">
              <c16:uniqueId val="{00000000-D45A-4209-B4ED-F767B8D6E15F}"/>
            </c:ext>
          </c:extLst>
        </c:ser>
        <c:ser>
          <c:idx val="1"/>
          <c:order val="1"/>
          <c:tx>
            <c:strRef>
              <c:f>Sheet2!$F$2</c:f>
              <c:strCache>
                <c:ptCount val="1"/>
                <c:pt idx="0">
                  <c:v>Career development awards</c:v>
                </c:pt>
              </c:strCache>
            </c:strRef>
          </c:tx>
          <c:spPr>
            <a:solidFill>
              <a:srgbClr val="B8B2BA">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Sheet2!$D$3:$D$8</c:f>
              <c:numCache>
                <c:formatCode>General</c:formatCode>
                <c:ptCount val="6"/>
                <c:pt idx="0">
                  <c:v>2014</c:v>
                </c:pt>
                <c:pt idx="1">
                  <c:v>2015</c:v>
                </c:pt>
                <c:pt idx="2">
                  <c:v>2016</c:v>
                </c:pt>
                <c:pt idx="3">
                  <c:v>2017</c:v>
                </c:pt>
                <c:pt idx="4">
                  <c:v>2018</c:v>
                </c:pt>
                <c:pt idx="5">
                  <c:v>2019</c:v>
                </c:pt>
              </c:numCache>
            </c:numRef>
          </c:cat>
          <c:val>
            <c:numRef>
              <c:f>Sheet2!$F$3:$F$8</c:f>
              <c:numCache>
                <c:formatCode>General</c:formatCode>
                <c:ptCount val="6"/>
                <c:pt idx="0">
                  <c:v>93</c:v>
                </c:pt>
                <c:pt idx="1">
                  <c:v>88</c:v>
                </c:pt>
                <c:pt idx="2">
                  <c:v>95</c:v>
                </c:pt>
                <c:pt idx="3">
                  <c:v>107</c:v>
                </c:pt>
                <c:pt idx="4">
                  <c:v>120</c:v>
                </c:pt>
                <c:pt idx="5">
                  <c:v>124</c:v>
                </c:pt>
              </c:numCache>
            </c:numRef>
          </c:val>
          <c:extLst xmlns:c16r2="http://schemas.microsoft.com/office/drawing/2015/06/chart">
            <c:ext xmlns:c16="http://schemas.microsoft.com/office/drawing/2014/chart" uri="{C3380CC4-5D6E-409C-BE32-E72D297353CC}">
              <c16:uniqueId val="{00000001-D45A-4209-B4ED-F767B8D6E15F}"/>
            </c:ext>
          </c:extLst>
        </c:ser>
        <c:dLbls>
          <c:showLegendKey val="0"/>
          <c:showVal val="0"/>
          <c:showCatName val="0"/>
          <c:showSerName val="0"/>
          <c:showPercent val="0"/>
          <c:showBubbleSize val="0"/>
        </c:dLbls>
        <c:gapWidth val="50"/>
        <c:overlap val="100"/>
        <c:axId val="34740096"/>
        <c:axId val="34741632"/>
      </c:barChart>
      <c:catAx>
        <c:axId val="34740096"/>
        <c:scaling>
          <c:orientation val="minMax"/>
        </c:scaling>
        <c:delete val="0"/>
        <c:axPos val="b"/>
        <c:numFmt formatCode="General" sourceLinked="1"/>
        <c:majorTickMark val="none"/>
        <c:minorTickMark val="none"/>
        <c:tickLblPos val="nextTo"/>
        <c:spPr>
          <a:noFill/>
          <a:ln w="9525" cap="flat" cmpd="sng" algn="ctr">
            <a:solidFill>
              <a:srgbClr val="FFFFFF">
                <a:alpha val="99000"/>
              </a:srgbClr>
            </a:solidFill>
            <a:round/>
          </a:ln>
          <a:effectLst/>
        </c:spPr>
        <c:txPr>
          <a:bodyPr rot="-60000000" spcFirstLastPara="1" vertOverflow="ellipsis" vert="horz" wrap="square" anchor="ctr" anchorCtr="1"/>
          <a:lstStyle/>
          <a:p>
            <a:pPr>
              <a:defRPr sz="14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crossAx val="34741632"/>
        <c:crosses val="autoZero"/>
        <c:auto val="1"/>
        <c:lblAlgn val="ctr"/>
        <c:lblOffset val="100"/>
        <c:noMultiLvlLbl val="0"/>
      </c:catAx>
      <c:valAx>
        <c:axId val="34741632"/>
        <c:scaling>
          <c:orientation val="minMax"/>
        </c:scaling>
        <c:delete val="0"/>
        <c:axPos val="l"/>
        <c:majorGridlines>
          <c:spPr>
            <a:ln w="3175" cap="flat" cmpd="sng" algn="ctr">
              <a:solidFill>
                <a:srgbClr val="FFFFFF">
                  <a:lumMod val="75000"/>
                </a:srgbClr>
              </a:solidFill>
              <a:round/>
            </a:ln>
            <a:effectLst/>
          </c:spPr>
        </c:majorGridlines>
        <c:numFmt formatCode="General" sourceLinked="1"/>
        <c:majorTickMark val="out"/>
        <c:minorTickMark val="none"/>
        <c:tickLblPos val="nextTo"/>
        <c:spPr>
          <a:noFill/>
          <a:ln>
            <a:solidFill>
              <a:srgbClr val="FFFFFF"/>
            </a:solidFill>
          </a:ln>
          <a:effectLst/>
        </c:spPr>
        <c:txPr>
          <a:bodyPr rot="-60000000" spcFirstLastPara="1" vertOverflow="ellipsis" vert="horz" wrap="square" anchor="ctr" anchorCtr="1"/>
          <a:lstStyle/>
          <a:p>
            <a:pPr>
              <a:defRPr sz="12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crossAx val="34740096"/>
        <c:crosses val="autoZero"/>
        <c:crossBetween val="between"/>
        <c:majorUnit val="100"/>
      </c:valAx>
      <c:spPr>
        <a:noFill/>
        <a:ln>
          <a:noFill/>
        </a:ln>
        <a:effectLst/>
      </c:spPr>
    </c:plotArea>
    <c:legend>
      <c:legendPos val="b"/>
      <c:layout>
        <c:manualLayout>
          <c:xMode val="edge"/>
          <c:yMode val="edge"/>
          <c:x val="8.401124662899577E-2"/>
          <c:y val="5.2429196014198161E-2"/>
          <c:w val="0.41427490758179891"/>
          <c:h val="0.11660542598535317"/>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A3EC1B-B004-4290-A81E-8C148859DF37}" type="datetimeFigureOut">
              <a:rPr lang="en-US" smtClean="0"/>
              <a:t>6/24/2020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176D7C-E8A9-47C6-89C1-52C4E188FD0C}" type="slidenum">
              <a:rPr lang="en-US" smtClean="0"/>
              <a:t>‹#›</a:t>
            </a:fld>
            <a:endParaRPr lang="en-US"/>
          </a:p>
        </p:txBody>
      </p:sp>
    </p:spTree>
    <p:extLst>
      <p:ext uri="{BB962C8B-B14F-4D97-AF65-F5344CB8AC3E}">
        <p14:creationId xmlns:p14="http://schemas.microsoft.com/office/powerpoint/2010/main" val="1164879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slide?</a:t>
            </a:r>
          </a:p>
        </p:txBody>
      </p:sp>
      <p:sp>
        <p:nvSpPr>
          <p:cNvPr id="4" name="Slide Number Placeholder 3"/>
          <p:cNvSpPr>
            <a:spLocks noGrp="1"/>
          </p:cNvSpPr>
          <p:nvPr>
            <p:ph type="sldNum" sz="quarter" idx="10"/>
          </p:nvPr>
        </p:nvSpPr>
        <p:spPr/>
        <p:txBody>
          <a:bodyPr/>
          <a:lstStyle/>
          <a:p>
            <a:fld id="{D70AB7AF-48E6-42B1-9887-3A092B20B1A6}" type="slidenum">
              <a:rPr lang="en-US" smtClean="0"/>
              <a:t>14</a:t>
            </a:fld>
            <a:endParaRPr lang="en-US" dirty="0"/>
          </a:p>
        </p:txBody>
      </p:sp>
    </p:spTree>
    <p:extLst>
      <p:ext uri="{BB962C8B-B14F-4D97-AF65-F5344CB8AC3E}">
        <p14:creationId xmlns:p14="http://schemas.microsoft.com/office/powerpoint/2010/main" val="424121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5421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6754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28600"/>
            <a:ext cx="21336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62484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2052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6138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7625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447800"/>
            <a:ext cx="4191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191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669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281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2194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78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87612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57128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F1229"/>
            </a:gs>
            <a:gs pos="100000">
              <a:srgbClr val="212659"/>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8534400" cy="1143000"/>
          </a:xfrm>
          <a:prstGeom prst="rect">
            <a:avLst/>
          </a:prstGeom>
          <a:noFill/>
          <a:ln w="9525">
            <a:noFill/>
            <a:miter lim="800000"/>
            <a:headEnd/>
            <a:tailEnd/>
          </a:ln>
        </p:spPr>
        <p:txBody>
          <a:bodyPr vert="horz" wrap="square" lIns="0" tIns="0" rIns="0" bIns="0" numCol="1" anchor="t" anchorCtr="1"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447800"/>
            <a:ext cx="8534400" cy="5105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535591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28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2800" b="1">
          <a:solidFill>
            <a:schemeClr val="tx2"/>
          </a:solidFill>
          <a:latin typeface="Arial" charset="0"/>
        </a:defRPr>
      </a:lvl6pPr>
      <a:lvl7pPr marL="914400" algn="ctr" rtl="0" eaLnBrk="0" fontAlgn="base" hangingPunct="0">
        <a:spcBef>
          <a:spcPct val="0"/>
        </a:spcBef>
        <a:spcAft>
          <a:spcPct val="0"/>
        </a:spcAft>
        <a:defRPr sz="2800" b="1">
          <a:solidFill>
            <a:schemeClr val="tx2"/>
          </a:solidFill>
          <a:latin typeface="Arial" charset="0"/>
        </a:defRPr>
      </a:lvl7pPr>
      <a:lvl8pPr marL="1371600" algn="ctr" rtl="0" eaLnBrk="0" fontAlgn="base" hangingPunct="0">
        <a:spcBef>
          <a:spcPct val="0"/>
        </a:spcBef>
        <a:spcAft>
          <a:spcPct val="0"/>
        </a:spcAft>
        <a:defRPr sz="2800" b="1">
          <a:solidFill>
            <a:schemeClr val="tx2"/>
          </a:solidFill>
          <a:latin typeface="Arial" charset="0"/>
        </a:defRPr>
      </a:lvl8pPr>
      <a:lvl9pPr marL="1828800" algn="ctr" rtl="0" eaLnBrk="0" fontAlgn="base" hangingPunct="0">
        <a:spcBef>
          <a:spcPct val="0"/>
        </a:spcBef>
        <a:spcAft>
          <a:spcPct val="0"/>
        </a:spcAft>
        <a:defRPr sz="2800" b="1">
          <a:solidFill>
            <a:schemeClr val="tx2"/>
          </a:solidFill>
          <a:latin typeface="Arial" charset="0"/>
        </a:defRPr>
      </a:lvl9pPr>
    </p:titleStyle>
    <p:bodyStyle>
      <a:lvl1pPr marL="230188" indent="-230188" algn="l" rtl="0" eaLnBrk="0" fontAlgn="base" hangingPunct="0">
        <a:spcBef>
          <a:spcPct val="10000"/>
        </a:spcBef>
        <a:spcAft>
          <a:spcPct val="0"/>
        </a:spcAft>
        <a:buClr>
          <a:schemeClr val="accent1"/>
        </a:buClr>
        <a:buSzPct val="125000"/>
        <a:buChar char="•"/>
        <a:defRPr sz="2100">
          <a:solidFill>
            <a:schemeClr val="tx1"/>
          </a:solidFill>
          <a:latin typeface="+mn-lt"/>
          <a:ea typeface="ＭＳ Ｐゴシック" charset="-128"/>
          <a:cs typeface="ＭＳ Ｐゴシック" charset="-128"/>
        </a:defRPr>
      </a:lvl1pPr>
      <a:lvl2pPr marL="630238" indent="-231775" algn="l" rtl="0" eaLnBrk="0" fontAlgn="base" hangingPunct="0">
        <a:spcBef>
          <a:spcPct val="10000"/>
        </a:spcBef>
        <a:spcAft>
          <a:spcPct val="0"/>
        </a:spcAft>
        <a:buClr>
          <a:schemeClr val="accent1"/>
        </a:buClr>
        <a:buChar char="–"/>
        <a:defRPr sz="2100">
          <a:solidFill>
            <a:schemeClr val="tx1"/>
          </a:solidFill>
          <a:latin typeface="+mn-lt"/>
          <a:ea typeface="ＭＳ Ｐゴシック" charset="-128"/>
        </a:defRPr>
      </a:lvl2pPr>
      <a:lvl3pPr marL="1143000" indent="-228600" algn="l" rtl="0" eaLnBrk="0" fontAlgn="base" hangingPunct="0">
        <a:spcBef>
          <a:spcPct val="1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10000"/>
        </a:spcBef>
        <a:spcAft>
          <a:spcPct val="0"/>
        </a:spcAft>
        <a:buChar char="–"/>
        <a:defRPr sz="2400">
          <a:solidFill>
            <a:schemeClr val="tx1"/>
          </a:solidFill>
          <a:latin typeface="+mn-lt"/>
          <a:ea typeface="ＭＳ Ｐゴシック" charset="-128"/>
        </a:defRPr>
      </a:lvl4pPr>
      <a:lvl5pPr marL="2057400" indent="-228600" algn="l" rtl="0" eaLnBrk="0" fontAlgn="base" hangingPunct="0">
        <a:spcBef>
          <a:spcPct val="10000"/>
        </a:spcBef>
        <a:spcAft>
          <a:spcPct val="0"/>
        </a:spcAft>
        <a:buChar char="»"/>
        <a:defRPr sz="2400">
          <a:solidFill>
            <a:schemeClr val="tx1"/>
          </a:solidFill>
          <a:latin typeface="+mn-lt"/>
          <a:ea typeface="ＭＳ Ｐゴシック" charset="-128"/>
        </a:defRPr>
      </a:lvl5pPr>
      <a:lvl6pPr marL="2514600" indent="-228600" algn="l" rtl="0" eaLnBrk="0" fontAlgn="base" hangingPunct="0">
        <a:spcBef>
          <a:spcPct val="10000"/>
        </a:spcBef>
        <a:spcAft>
          <a:spcPct val="0"/>
        </a:spcAft>
        <a:buChar char="»"/>
        <a:defRPr sz="2400">
          <a:solidFill>
            <a:schemeClr val="tx1"/>
          </a:solidFill>
          <a:latin typeface="+mn-lt"/>
          <a:ea typeface="ＭＳ Ｐゴシック" charset="-128"/>
        </a:defRPr>
      </a:lvl6pPr>
      <a:lvl7pPr marL="2971800" indent="-228600" algn="l" rtl="0" eaLnBrk="0" fontAlgn="base" hangingPunct="0">
        <a:spcBef>
          <a:spcPct val="10000"/>
        </a:spcBef>
        <a:spcAft>
          <a:spcPct val="0"/>
        </a:spcAft>
        <a:buChar char="»"/>
        <a:defRPr sz="2400">
          <a:solidFill>
            <a:schemeClr val="tx1"/>
          </a:solidFill>
          <a:latin typeface="+mn-lt"/>
          <a:ea typeface="ＭＳ Ｐゴシック" charset="-128"/>
        </a:defRPr>
      </a:lvl7pPr>
      <a:lvl8pPr marL="3429000" indent="-228600" algn="l" rtl="0" eaLnBrk="0" fontAlgn="base" hangingPunct="0">
        <a:spcBef>
          <a:spcPct val="10000"/>
        </a:spcBef>
        <a:spcAft>
          <a:spcPct val="0"/>
        </a:spcAft>
        <a:buChar char="»"/>
        <a:defRPr sz="2400">
          <a:solidFill>
            <a:schemeClr val="tx1"/>
          </a:solidFill>
          <a:latin typeface="+mn-lt"/>
          <a:ea typeface="ＭＳ Ｐゴシック" charset="-128"/>
        </a:defRPr>
      </a:lvl8pPr>
      <a:lvl9pPr marL="3886200" indent="-228600" algn="l" rtl="0" eaLnBrk="0" fontAlgn="base" hangingPunct="0">
        <a:spcBef>
          <a:spcPct val="10000"/>
        </a:spcBef>
        <a:spcAft>
          <a:spcPct val="0"/>
        </a:spcAft>
        <a:buChar char="»"/>
        <a:defRPr sz="2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niaaa.nih.gov/funding-opportuniti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gif"/><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AFF93B-2C4F-42AC-8EA0-D2B376008DE1}"/>
              </a:ext>
            </a:extLst>
          </p:cNvPr>
          <p:cNvSpPr>
            <a:spLocks noGrp="1"/>
          </p:cNvSpPr>
          <p:nvPr>
            <p:ph type="ctrTitle"/>
          </p:nvPr>
        </p:nvSpPr>
        <p:spPr>
          <a:xfrm>
            <a:off x="0" y="408157"/>
            <a:ext cx="9144000" cy="1470025"/>
          </a:xfrm>
        </p:spPr>
        <p:txBody>
          <a:bodyPr/>
          <a:lstStyle/>
          <a:p>
            <a:r>
              <a:rPr lang="en-US" sz="3200" dirty="0"/>
              <a:t>Celebrating 50 Years of Alcohol Research:</a:t>
            </a:r>
            <a:br>
              <a:rPr lang="en-US" sz="3200" dirty="0"/>
            </a:br>
            <a:r>
              <a:rPr lang="en-US" sz="3200" dirty="0"/>
              <a:t>NIAAA Milestones and Priorities</a:t>
            </a:r>
          </a:p>
        </p:txBody>
      </p:sp>
      <p:sp>
        <p:nvSpPr>
          <p:cNvPr id="3" name="Subtitle 2">
            <a:extLst>
              <a:ext uri="{FF2B5EF4-FFF2-40B4-BE49-F238E27FC236}">
                <a16:creationId xmlns:a16="http://schemas.microsoft.com/office/drawing/2014/main" xmlns="" id="{93B73D2F-6823-4714-B88C-D37B4C35C0D6}"/>
              </a:ext>
            </a:extLst>
          </p:cNvPr>
          <p:cNvSpPr>
            <a:spLocks noGrp="1"/>
          </p:cNvSpPr>
          <p:nvPr>
            <p:ph type="subTitle" idx="1"/>
          </p:nvPr>
        </p:nvSpPr>
        <p:spPr>
          <a:xfrm>
            <a:off x="914400" y="4352474"/>
            <a:ext cx="7315200" cy="1120066"/>
          </a:xfrm>
        </p:spPr>
        <p:txBody>
          <a:bodyPr/>
          <a:lstStyle/>
          <a:p>
            <a:r>
              <a:rPr lang="en-US" sz="2000" b="1" dirty="0"/>
              <a:t>George F. Koob, Ph.D.</a:t>
            </a:r>
          </a:p>
          <a:p>
            <a:r>
              <a:rPr lang="en-US" sz="2000" b="1" dirty="0"/>
              <a:t>Director</a:t>
            </a:r>
          </a:p>
          <a:p>
            <a:r>
              <a:rPr lang="en-US" sz="2000" b="1" dirty="0"/>
              <a:t>National Institute on Alcohol Abuse and Alcoholism</a:t>
            </a:r>
          </a:p>
          <a:p>
            <a:endParaRPr lang="en-US" sz="2000" b="1" dirty="0"/>
          </a:p>
          <a:p>
            <a:r>
              <a:rPr lang="en-US" sz="2400" b="1" dirty="0">
                <a:solidFill>
                  <a:schemeClr val="tx2"/>
                </a:solidFill>
              </a:rPr>
              <a:t>RSA Virtual Closing Ceremony</a:t>
            </a:r>
          </a:p>
          <a:p>
            <a:r>
              <a:rPr lang="en-US" sz="2400" b="1" dirty="0">
                <a:solidFill>
                  <a:schemeClr val="tx2"/>
                </a:solidFill>
              </a:rPr>
              <a:t>June 24, 2020</a:t>
            </a:r>
          </a:p>
        </p:txBody>
      </p:sp>
      <p:grpSp>
        <p:nvGrpSpPr>
          <p:cNvPr id="4" name="Group 3" descr="NIAAA 50th anniversary logo">
            <a:extLst>
              <a:ext uri="{FF2B5EF4-FFF2-40B4-BE49-F238E27FC236}">
                <a16:creationId xmlns:a16="http://schemas.microsoft.com/office/drawing/2014/main" xmlns="" id="{DAB4E26D-43F4-4A06-89EA-4C63B5F6C22D}"/>
              </a:ext>
            </a:extLst>
          </p:cNvPr>
          <p:cNvGrpSpPr/>
          <p:nvPr/>
        </p:nvGrpSpPr>
        <p:grpSpPr>
          <a:xfrm>
            <a:off x="2167157" y="1752600"/>
            <a:ext cx="4809687" cy="2438400"/>
            <a:chOff x="5264727" y="3235036"/>
            <a:chExt cx="3574473" cy="1812175"/>
          </a:xfrm>
        </p:grpSpPr>
        <p:sp>
          <p:nvSpPr>
            <p:cNvPr id="5" name="Rectangle: Rounded Corners 4">
              <a:extLst>
                <a:ext uri="{FF2B5EF4-FFF2-40B4-BE49-F238E27FC236}">
                  <a16:creationId xmlns:a16="http://schemas.microsoft.com/office/drawing/2014/main" xmlns="" id="{D83B1E0C-EC72-49F0-89E2-D9ACB3502C37}"/>
                </a:ext>
              </a:extLst>
            </p:cNvPr>
            <p:cNvSpPr/>
            <p:nvPr/>
          </p:nvSpPr>
          <p:spPr bwMode="auto">
            <a:xfrm>
              <a:off x="5264727" y="3235036"/>
              <a:ext cx="3574473" cy="1812175"/>
            </a:xfrm>
            <a:prstGeom prst="roundRect">
              <a:avLst/>
            </a:prstGeom>
            <a:solidFill>
              <a:schemeClr val="tx1"/>
            </a:solidFill>
            <a:ln w="9525" cap="flat" cmpd="sng" algn="ctr">
              <a:solidFill>
                <a:schemeClr val="tx1"/>
              </a:solidFill>
              <a:prstDash val="solid"/>
              <a:round/>
              <a:headEnd type="triangle" w="med" len="med"/>
              <a:tailEnd type="stealth" w="med"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111" charset="0"/>
              </a:endParaRPr>
            </a:p>
          </p:txBody>
        </p:sp>
        <p:pic>
          <p:nvPicPr>
            <p:cNvPr id="6" name="Picture 2" descr="17823_NIAAA_50th_Anniversary_Logo_v15_FINAL2_Release_Web.png">
              <a:extLst>
                <a:ext uri="{FF2B5EF4-FFF2-40B4-BE49-F238E27FC236}">
                  <a16:creationId xmlns:a16="http://schemas.microsoft.com/office/drawing/2014/main" xmlns="" id="{4BE3B761-4A85-4A5B-8522-FC56AD213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5014" y="3334097"/>
              <a:ext cx="2933899" cy="161405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5705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56C9AC-70EF-451C-8FF9-0D596B218026}"/>
              </a:ext>
            </a:extLst>
          </p:cNvPr>
          <p:cNvSpPr>
            <a:spLocks noGrp="1"/>
          </p:cNvSpPr>
          <p:nvPr>
            <p:ph type="title"/>
          </p:nvPr>
        </p:nvSpPr>
        <p:spPr>
          <a:xfrm>
            <a:off x="0" y="21772"/>
            <a:ext cx="9144000" cy="968826"/>
          </a:xfrm>
        </p:spPr>
        <p:txBody>
          <a:bodyPr anchor="ctr"/>
          <a:lstStyle/>
          <a:p>
            <a:r>
              <a:rPr lang="en-US" dirty="0"/>
              <a:t>Supporting Research on Alcohol and COVID-19</a:t>
            </a:r>
          </a:p>
        </p:txBody>
      </p:sp>
      <p:sp>
        <p:nvSpPr>
          <p:cNvPr id="3" name="Content Placeholder 2">
            <a:extLst>
              <a:ext uri="{FF2B5EF4-FFF2-40B4-BE49-F238E27FC236}">
                <a16:creationId xmlns:a16="http://schemas.microsoft.com/office/drawing/2014/main" xmlns="" id="{73766298-D0E8-4645-AEC7-EF8919B13306}"/>
              </a:ext>
            </a:extLst>
          </p:cNvPr>
          <p:cNvSpPr>
            <a:spLocks noGrp="1"/>
          </p:cNvSpPr>
          <p:nvPr>
            <p:ph idx="1"/>
          </p:nvPr>
        </p:nvSpPr>
        <p:spPr>
          <a:xfrm>
            <a:off x="4354591" y="1073003"/>
            <a:ext cx="4464870" cy="5408410"/>
          </a:xfrm>
        </p:spPr>
        <p:txBody>
          <a:bodyPr/>
          <a:lstStyle/>
          <a:p>
            <a:pPr>
              <a:spcAft>
                <a:spcPts val="1200"/>
              </a:spcAft>
            </a:pPr>
            <a:r>
              <a:rPr lang="en-US" sz="1800" b="1" dirty="0"/>
              <a:t>Notice of Special Interest (NOSI) – Administrative and Competitive Revision Supplements on COVID-19 within NIAAA Mission: </a:t>
            </a:r>
            <a:r>
              <a:rPr lang="en-US" sz="1800" b="1" dirty="0">
                <a:solidFill>
                  <a:schemeClr val="accent1"/>
                </a:solidFill>
              </a:rPr>
              <a:t>NOT-AA-20-011</a:t>
            </a:r>
          </a:p>
          <a:p>
            <a:pPr>
              <a:spcAft>
                <a:spcPts val="1200"/>
              </a:spcAft>
            </a:pPr>
            <a:r>
              <a:rPr lang="en-US" sz="1800" b="1" dirty="0"/>
              <a:t>Participation in other NIH COVID-19 NOSIs – see full list on NIAAA website: </a:t>
            </a:r>
            <a:r>
              <a:rPr lang="en-US" sz="1800" b="1" dirty="0">
                <a:solidFill>
                  <a:schemeClr val="accent1"/>
                </a:solidFill>
                <a:hlinkClick r:id="rId2">
                  <a:extLst>
                    <a:ext uri="{A12FA001-AC4F-418D-AE19-62706E023703}">
                      <ahyp:hlinkClr xmlns:ahyp="http://schemas.microsoft.com/office/drawing/2018/hyperlinkcolor" xmlns="" val="tx"/>
                    </a:ext>
                  </a:extLst>
                </a:hlinkClick>
              </a:rPr>
              <a:t>https://www.niaaa.nih.gov/funding-opportunities</a:t>
            </a:r>
            <a:endParaRPr lang="en-US" sz="1800" b="1" dirty="0">
              <a:solidFill>
                <a:schemeClr val="accent1"/>
              </a:solidFill>
            </a:endParaRPr>
          </a:p>
          <a:p>
            <a:pPr>
              <a:spcAft>
                <a:spcPts val="0"/>
              </a:spcAft>
            </a:pPr>
            <a:r>
              <a:rPr lang="en-US" sz="1800" b="1" dirty="0"/>
              <a:t>NIAAA supports resources to facilitate research on downstream public health effects of the COVID-19 pandemic:</a:t>
            </a:r>
          </a:p>
          <a:p>
            <a:pPr lvl="1">
              <a:spcAft>
                <a:spcPts val="0"/>
              </a:spcAft>
            </a:pPr>
            <a:r>
              <a:rPr lang="en-US" sz="1700" b="1" dirty="0">
                <a:solidFill>
                  <a:schemeClr val="accent1"/>
                </a:solidFill>
              </a:rPr>
              <a:t>Alcohol Policy Information System (APIS) </a:t>
            </a:r>
            <a:r>
              <a:rPr lang="en-US" sz="1700" b="1" dirty="0"/>
              <a:t>updated to include new information about state level alcohol-related COVID-19 policies</a:t>
            </a:r>
          </a:p>
          <a:p>
            <a:pPr lvl="1">
              <a:spcAft>
                <a:spcPts val="0"/>
              </a:spcAft>
            </a:pPr>
            <a:r>
              <a:rPr lang="en-US" sz="1700" b="1" dirty="0"/>
              <a:t>Commissioned reports of monthly apparent per capita alcohol sales during the pandemic</a:t>
            </a:r>
          </a:p>
        </p:txBody>
      </p:sp>
      <p:pic>
        <p:nvPicPr>
          <p:cNvPr id="6" name="Picture 5" descr="Graphic showing relationship between social isolation and stress, which can both lead to alcohol misuse. Alcohol misuse, in turn, can lead to impaired immune function, promoting increased susceptibility to viral pathogens and pneumonia.  ">
            <a:extLst>
              <a:ext uri="{FF2B5EF4-FFF2-40B4-BE49-F238E27FC236}">
                <a16:creationId xmlns:a16="http://schemas.microsoft.com/office/drawing/2014/main" xmlns="" id="{7A00B89B-6C49-4540-B4C9-84055BF1A62A}"/>
              </a:ext>
            </a:extLst>
          </p:cNvPr>
          <p:cNvPicPr>
            <a:picLocks noChangeAspect="1"/>
          </p:cNvPicPr>
          <p:nvPr/>
        </p:nvPicPr>
        <p:blipFill>
          <a:blip r:embed="rId3"/>
          <a:stretch>
            <a:fillRect/>
          </a:stretch>
        </p:blipFill>
        <p:spPr>
          <a:xfrm>
            <a:off x="230926" y="1251214"/>
            <a:ext cx="3953472" cy="5108050"/>
          </a:xfrm>
          <a:prstGeom prst="rect">
            <a:avLst/>
          </a:prstGeom>
          <a:ln w="19050">
            <a:solidFill>
              <a:schemeClr val="accent1"/>
            </a:solidFill>
          </a:ln>
        </p:spPr>
      </p:pic>
    </p:spTree>
    <p:extLst>
      <p:ext uri="{BB962C8B-B14F-4D97-AF65-F5344CB8AC3E}">
        <p14:creationId xmlns:p14="http://schemas.microsoft.com/office/powerpoint/2010/main" val="2744802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F60E4B-C13B-4877-BD18-49ED651FDB1B}"/>
              </a:ext>
            </a:extLst>
          </p:cNvPr>
          <p:cNvSpPr>
            <a:spLocks noGrp="1"/>
          </p:cNvSpPr>
          <p:nvPr>
            <p:ph type="title"/>
          </p:nvPr>
        </p:nvSpPr>
        <p:spPr>
          <a:xfrm>
            <a:off x="0" y="107608"/>
            <a:ext cx="9144000" cy="979942"/>
          </a:xfrm>
        </p:spPr>
        <p:txBody>
          <a:bodyPr anchor="ctr"/>
          <a:lstStyle/>
          <a:p>
            <a:r>
              <a:rPr lang="en-US" sz="2700" dirty="0"/>
              <a:t>NIAAA Commitment to Supporting a Diverse Research Community and Research on Health Disparities</a:t>
            </a:r>
          </a:p>
        </p:txBody>
      </p:sp>
      <p:sp>
        <p:nvSpPr>
          <p:cNvPr id="3" name="Content Placeholder 2">
            <a:extLst>
              <a:ext uri="{FF2B5EF4-FFF2-40B4-BE49-F238E27FC236}">
                <a16:creationId xmlns:a16="http://schemas.microsoft.com/office/drawing/2014/main" xmlns="" id="{5D8D6DAB-9EBB-43FF-B579-9397C8AA2590}"/>
              </a:ext>
            </a:extLst>
          </p:cNvPr>
          <p:cNvSpPr>
            <a:spLocks noGrp="1"/>
          </p:cNvSpPr>
          <p:nvPr>
            <p:ph idx="1"/>
          </p:nvPr>
        </p:nvSpPr>
        <p:spPr>
          <a:xfrm>
            <a:off x="514350" y="1303035"/>
            <a:ext cx="8115300" cy="5105400"/>
          </a:xfrm>
        </p:spPr>
        <p:txBody>
          <a:bodyPr/>
          <a:lstStyle/>
          <a:p>
            <a:pPr lvl="0">
              <a:spcAft>
                <a:spcPts val="600"/>
              </a:spcAft>
            </a:pPr>
            <a:r>
              <a:rPr lang="en-US" sz="2000" b="1" dirty="0"/>
              <a:t>Recent instances of social injustice among African-Americans and the health disparities highlighted by the COVID-19 pandemic are a call to action for NIH and the entire scientific community</a:t>
            </a:r>
            <a:endParaRPr lang="en-US" sz="2000" dirty="0"/>
          </a:p>
          <a:p>
            <a:pPr lvl="0">
              <a:spcAft>
                <a:spcPts val="600"/>
              </a:spcAft>
            </a:pPr>
            <a:r>
              <a:rPr lang="en-US" sz="2000" b="1" dirty="0"/>
              <a:t>To eliminate health disparities and diversify the scientific workforce, NIAAA is committed to:     </a:t>
            </a:r>
            <a:endParaRPr lang="en-US" sz="2000" dirty="0"/>
          </a:p>
          <a:p>
            <a:pPr lvl="1">
              <a:spcAft>
                <a:spcPts val="0"/>
              </a:spcAft>
            </a:pPr>
            <a:r>
              <a:rPr lang="en-US" sz="2000" b="1" dirty="0"/>
              <a:t>Significantly increasing diversity and fully embracing inclusion in the scientific workforce</a:t>
            </a:r>
            <a:endParaRPr lang="en-US" sz="2000" dirty="0"/>
          </a:p>
          <a:p>
            <a:pPr lvl="1">
              <a:spcAft>
                <a:spcPts val="0"/>
              </a:spcAft>
            </a:pPr>
            <a:r>
              <a:rPr lang="en-US" sz="2000" b="1" dirty="0"/>
              <a:t>Eliminating disparities in funding among grantees from underrepresented groups</a:t>
            </a:r>
            <a:endParaRPr lang="en-US" sz="2000" dirty="0"/>
          </a:p>
          <a:p>
            <a:pPr lvl="1">
              <a:spcAft>
                <a:spcPts val="0"/>
              </a:spcAft>
            </a:pPr>
            <a:r>
              <a:rPr lang="en-US" sz="2000" b="1" dirty="0"/>
              <a:t>Expanding health disparities research</a:t>
            </a:r>
            <a:endParaRPr lang="en-US" sz="2000" dirty="0"/>
          </a:p>
          <a:p>
            <a:pPr lvl="1">
              <a:spcAft>
                <a:spcPts val="600"/>
              </a:spcAft>
            </a:pPr>
            <a:r>
              <a:rPr lang="en-US" sz="2000" b="1" dirty="0"/>
              <a:t>Ensuring that our research and outreach benefits underserved communities</a:t>
            </a:r>
            <a:endParaRPr lang="en-US" sz="2000" dirty="0"/>
          </a:p>
          <a:p>
            <a:pPr lvl="0">
              <a:spcAft>
                <a:spcPts val="600"/>
              </a:spcAft>
            </a:pPr>
            <a:r>
              <a:rPr lang="en-US" sz="2000" b="1" dirty="0"/>
              <a:t>NIAAA welcomes your input on what we can do towards achieving equality in alcohol research and cultivating a research culture that is welcoming, inclusive, and fair to all</a:t>
            </a:r>
            <a:endParaRPr lang="en-US" sz="2000" dirty="0"/>
          </a:p>
          <a:p>
            <a:pPr marL="398463" lvl="1" indent="0">
              <a:spcAft>
                <a:spcPts val="600"/>
              </a:spcAft>
              <a:buNone/>
            </a:pPr>
            <a:endParaRPr lang="en-US" sz="2000" b="1" dirty="0"/>
          </a:p>
        </p:txBody>
      </p:sp>
    </p:spTree>
    <p:extLst>
      <p:ext uri="{BB962C8B-B14F-4D97-AF65-F5344CB8AC3E}">
        <p14:creationId xmlns:p14="http://schemas.microsoft.com/office/powerpoint/2010/main" val="1046890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7BDAEC-64E2-4406-81F4-06F4506D3E1C}"/>
              </a:ext>
            </a:extLst>
          </p:cNvPr>
          <p:cNvSpPr>
            <a:spLocks noGrp="1"/>
          </p:cNvSpPr>
          <p:nvPr>
            <p:ph type="title"/>
          </p:nvPr>
        </p:nvSpPr>
        <p:spPr>
          <a:xfrm>
            <a:off x="0" y="129588"/>
            <a:ext cx="9144000" cy="991421"/>
          </a:xfrm>
        </p:spPr>
        <p:txBody>
          <a:bodyPr anchor="ctr"/>
          <a:lstStyle/>
          <a:p>
            <a:r>
              <a:rPr lang="en-US" sz="2600" dirty="0"/>
              <a:t>Supporting the Next Generation of Alcohol Researchers:</a:t>
            </a:r>
            <a:br>
              <a:rPr lang="en-US" sz="2600" dirty="0"/>
            </a:br>
            <a:r>
              <a:rPr lang="en-US" sz="2200" dirty="0"/>
              <a:t>Increases in NIAAA Training and Career Development Awards</a:t>
            </a:r>
          </a:p>
        </p:txBody>
      </p:sp>
      <p:grpSp>
        <p:nvGrpSpPr>
          <p:cNvPr id="4" name="Group 3" descr="Bar graph showing the increase in training and career development awards funded by NIAAA from 2014 to 2019. In 2014, there were 269 training positions and 93 career development awards. In 2019, there were 325 training positions and 124 career development awards.">
            <a:extLst>
              <a:ext uri="{FF2B5EF4-FFF2-40B4-BE49-F238E27FC236}">
                <a16:creationId xmlns:a16="http://schemas.microsoft.com/office/drawing/2014/main" xmlns="" id="{BD1EB3A4-63D2-49DA-8DE4-AEEAFCDAB463}"/>
              </a:ext>
            </a:extLst>
          </p:cNvPr>
          <p:cNvGrpSpPr/>
          <p:nvPr/>
        </p:nvGrpSpPr>
        <p:grpSpPr>
          <a:xfrm>
            <a:off x="1253249" y="1801368"/>
            <a:ext cx="6191967" cy="5028248"/>
            <a:chOff x="1253249" y="1801368"/>
            <a:chExt cx="6191967" cy="5028248"/>
          </a:xfrm>
        </p:grpSpPr>
        <p:graphicFrame>
          <p:nvGraphicFramePr>
            <p:cNvPr id="5" name="Chart 4" descr="Bar graph showing the increase in training and career development awards funded by NIAAA from 2014 to 2019. In 2014, there were 269 training positions and 93 career development awards. In 2019, there were 325 training positions and 124 career development awards.">
              <a:extLst>
                <a:ext uri="{FF2B5EF4-FFF2-40B4-BE49-F238E27FC236}">
                  <a16:creationId xmlns:a16="http://schemas.microsoft.com/office/drawing/2014/main" xmlns="" id="{1825D96E-9EBB-4A13-990F-F6E1859E9BEF}"/>
                </a:ext>
              </a:extLst>
            </p:cNvPr>
            <p:cNvGraphicFramePr>
              <a:graphicFrameLocks/>
            </p:cNvGraphicFramePr>
            <p:nvPr/>
          </p:nvGraphicFramePr>
          <p:xfrm>
            <a:off x="1698783" y="1801368"/>
            <a:ext cx="5746433" cy="502824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xmlns="" id="{383F36B6-6BC7-4B51-A9E4-491433728D4E}"/>
                </a:ext>
              </a:extLst>
            </p:cNvPr>
            <p:cNvSpPr txBox="1"/>
            <p:nvPr/>
          </p:nvSpPr>
          <p:spPr>
            <a:xfrm rot="16200000">
              <a:off x="-791131" y="3856454"/>
              <a:ext cx="4458092" cy="369332"/>
            </a:xfrm>
            <a:prstGeom prst="rect">
              <a:avLst/>
            </a:prstGeom>
            <a:noFill/>
          </p:spPr>
          <p:txBody>
            <a:bodyPr wrap="square" rtlCol="0">
              <a:spAutoFit/>
            </a:bodyPr>
            <a:lstStyle/>
            <a:p>
              <a:pPr algn="ctr"/>
              <a:r>
                <a:rPr lang="en-US" b="1" dirty="0"/>
                <a:t>Total number of positions or awards</a:t>
              </a:r>
            </a:p>
          </p:txBody>
        </p:sp>
      </p:grpSp>
    </p:spTree>
    <p:extLst>
      <p:ext uri="{BB962C8B-B14F-4D97-AF65-F5344CB8AC3E}">
        <p14:creationId xmlns:p14="http://schemas.microsoft.com/office/powerpoint/2010/main" val="3088238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57F0CE1F-CBE6-44CE-BDAE-4A25130731AC}"/>
              </a:ext>
            </a:extLst>
          </p:cNvPr>
          <p:cNvGrpSpPr/>
          <p:nvPr/>
        </p:nvGrpSpPr>
        <p:grpSpPr>
          <a:xfrm>
            <a:off x="4487977" y="3149568"/>
            <a:ext cx="5015226" cy="3397640"/>
            <a:chOff x="4434187" y="3624707"/>
            <a:chExt cx="5015226" cy="3397640"/>
          </a:xfrm>
        </p:grpSpPr>
        <p:pic>
          <p:nvPicPr>
            <p:cNvPr id="4" name="Picture 3">
              <a:extLst>
                <a:ext uri="{FF2B5EF4-FFF2-40B4-BE49-F238E27FC236}">
                  <a16:creationId xmlns:a16="http://schemas.microsoft.com/office/drawing/2014/main" xmlns="" id="{61007AFA-99EB-48E1-923A-E72A10043E20}"/>
                </a:ext>
              </a:extLst>
            </p:cNvPr>
            <p:cNvPicPr>
              <a:picLocks noChangeAspect="1"/>
            </p:cNvPicPr>
            <p:nvPr/>
          </p:nvPicPr>
          <p:blipFill>
            <a:blip r:embed="rId2"/>
            <a:stretch>
              <a:fillRect/>
            </a:stretch>
          </p:blipFill>
          <p:spPr>
            <a:xfrm rot="21131196">
              <a:off x="5258413" y="5607884"/>
              <a:ext cx="4191000" cy="1414463"/>
            </a:xfrm>
            <a:prstGeom prst="rect">
              <a:avLst/>
            </a:prstGeom>
            <a:ln w="6350">
              <a:solidFill>
                <a:schemeClr val="bg2"/>
              </a:solidFill>
            </a:ln>
          </p:spPr>
        </p:pic>
        <p:pic>
          <p:nvPicPr>
            <p:cNvPr id="6" name="Picture 5">
              <a:extLst>
                <a:ext uri="{FF2B5EF4-FFF2-40B4-BE49-F238E27FC236}">
                  <a16:creationId xmlns:a16="http://schemas.microsoft.com/office/drawing/2014/main" xmlns="" id="{610EA2F8-03F2-4BBF-B30A-55BD7609A363}"/>
                </a:ext>
              </a:extLst>
            </p:cNvPr>
            <p:cNvPicPr>
              <a:picLocks noChangeAspect="1"/>
            </p:cNvPicPr>
            <p:nvPr/>
          </p:nvPicPr>
          <p:blipFill>
            <a:blip r:embed="rId3"/>
            <a:stretch>
              <a:fillRect/>
            </a:stretch>
          </p:blipFill>
          <p:spPr>
            <a:xfrm rot="150238">
              <a:off x="4434187" y="3624707"/>
              <a:ext cx="4229100" cy="2038350"/>
            </a:xfrm>
            <a:prstGeom prst="rect">
              <a:avLst/>
            </a:prstGeom>
            <a:ln w="6350">
              <a:solidFill>
                <a:schemeClr val="bg2"/>
              </a:solidFill>
            </a:ln>
          </p:spPr>
        </p:pic>
      </p:grpSp>
      <p:sp>
        <p:nvSpPr>
          <p:cNvPr id="2" name="Title 1">
            <a:extLst>
              <a:ext uri="{FF2B5EF4-FFF2-40B4-BE49-F238E27FC236}">
                <a16:creationId xmlns:a16="http://schemas.microsoft.com/office/drawing/2014/main" xmlns="" id="{E856218C-407A-4BB0-BE52-EABAF807654C}"/>
              </a:ext>
            </a:extLst>
          </p:cNvPr>
          <p:cNvSpPr>
            <a:spLocks noGrp="1"/>
          </p:cNvSpPr>
          <p:nvPr>
            <p:ph type="title"/>
          </p:nvPr>
        </p:nvSpPr>
        <p:spPr>
          <a:xfrm>
            <a:off x="34141" y="115489"/>
            <a:ext cx="9092767" cy="875111"/>
          </a:xfrm>
        </p:spPr>
        <p:txBody>
          <a:bodyPr/>
          <a:lstStyle/>
          <a:p>
            <a:r>
              <a:rPr lang="en-US" dirty="0"/>
              <a:t>Are we experiencing a cultural shift</a:t>
            </a:r>
            <a:br>
              <a:rPr lang="en-US" dirty="0"/>
            </a:br>
            <a:r>
              <a:rPr lang="en-US" dirty="0"/>
              <a:t>in attitudes about alcohol use?</a:t>
            </a:r>
          </a:p>
        </p:txBody>
      </p:sp>
      <p:sp>
        <p:nvSpPr>
          <p:cNvPr id="9" name="TextBox 8">
            <a:extLst>
              <a:ext uri="{FF2B5EF4-FFF2-40B4-BE49-F238E27FC236}">
                <a16:creationId xmlns:a16="http://schemas.microsoft.com/office/drawing/2014/main" xmlns="" id="{00C1CBB3-E8ED-43EF-B8FB-5294084E9B0C}"/>
              </a:ext>
            </a:extLst>
          </p:cNvPr>
          <p:cNvSpPr txBox="1"/>
          <p:nvPr/>
        </p:nvSpPr>
        <p:spPr>
          <a:xfrm>
            <a:off x="136752" y="1174380"/>
            <a:ext cx="3489473" cy="4185761"/>
          </a:xfrm>
          <a:prstGeom prst="rect">
            <a:avLst/>
          </a:prstGeom>
          <a:noFill/>
        </p:spPr>
        <p:txBody>
          <a:bodyPr wrap="square" rtlCol="0">
            <a:spAutoFit/>
          </a:bodyPr>
          <a:lstStyle/>
          <a:p>
            <a:pPr marL="285750" indent="-285750">
              <a:spcAft>
                <a:spcPts val="1200"/>
              </a:spcAft>
              <a:buClr>
                <a:schemeClr val="accent1"/>
              </a:buClr>
              <a:buFont typeface="Wingdings" panose="05000000000000000000" pitchFamily="2" charset="2"/>
              <a:buChar char="Ø"/>
            </a:pPr>
            <a:r>
              <a:rPr lang="en-US" b="1" dirty="0"/>
              <a:t>Observance of sober months </a:t>
            </a:r>
            <a:r>
              <a:rPr lang="en-US" sz="1600" b="1" dirty="0"/>
              <a:t>(Dry January, Sober October, </a:t>
            </a:r>
            <a:r>
              <a:rPr lang="en-US" sz="1600" b="1" dirty="0" err="1"/>
              <a:t>etc</a:t>
            </a:r>
            <a:r>
              <a:rPr lang="en-US" sz="1600" b="1" dirty="0"/>
              <a:t>) </a:t>
            </a:r>
            <a:r>
              <a:rPr lang="en-US" b="1" dirty="0"/>
              <a:t>is gaining popularity</a:t>
            </a:r>
          </a:p>
          <a:p>
            <a:pPr marL="285750" indent="-285750">
              <a:spcAft>
                <a:spcPts val="1200"/>
              </a:spcAft>
              <a:buClr>
                <a:schemeClr val="accent1"/>
              </a:buClr>
              <a:buFont typeface="Wingdings" panose="05000000000000000000" pitchFamily="2" charset="2"/>
              <a:buChar char="Ø"/>
            </a:pPr>
            <a:r>
              <a:rPr lang="en-US" b="1" dirty="0"/>
              <a:t>Sober Curious movement is also receiving a lot of attention</a:t>
            </a:r>
          </a:p>
          <a:p>
            <a:pPr marL="285750" indent="-285750">
              <a:spcAft>
                <a:spcPts val="1200"/>
              </a:spcAft>
              <a:buClr>
                <a:schemeClr val="accent1"/>
              </a:buClr>
              <a:buFont typeface="Wingdings" panose="05000000000000000000" pitchFamily="2" charset="2"/>
              <a:buChar char="Ø"/>
            </a:pPr>
            <a:r>
              <a:rPr lang="en-US" b="1" dirty="0"/>
              <a:t>These trends encourage     a focus on wellness</a:t>
            </a:r>
          </a:p>
          <a:p>
            <a:pPr marL="285750" indent="-285750">
              <a:spcAft>
                <a:spcPts val="1200"/>
              </a:spcAft>
              <a:buFont typeface="Arial" panose="020B0604020202020204" pitchFamily="34" charset="0"/>
              <a:buChar char="•"/>
            </a:pPr>
            <a:endParaRPr lang="en-US" b="1" dirty="0"/>
          </a:p>
          <a:p>
            <a:pPr marL="285750" indent="-285750">
              <a:spcAft>
                <a:spcPts val="1200"/>
              </a:spcAft>
              <a:buFont typeface="Arial" panose="020B0604020202020204" pitchFamily="34" charset="0"/>
              <a:buChar char="•"/>
            </a:pPr>
            <a:endParaRPr lang="en-US" b="1" dirty="0"/>
          </a:p>
          <a:p>
            <a:pPr>
              <a:spcAft>
                <a:spcPts val="1200"/>
              </a:spcAft>
            </a:pPr>
            <a:endParaRPr lang="en-US" b="1" dirty="0"/>
          </a:p>
        </p:txBody>
      </p:sp>
      <p:pic>
        <p:nvPicPr>
          <p:cNvPr id="8" name="Content Placeholder 7" descr="Screenshot of news article titled &quot;The newest trend in bars: No booze&quot; accompanied by an illustration of multiple non-alcoholic beverages.">
            <a:extLst>
              <a:ext uri="{FF2B5EF4-FFF2-40B4-BE49-F238E27FC236}">
                <a16:creationId xmlns:a16="http://schemas.microsoft.com/office/drawing/2014/main" xmlns="" id="{4BD6961C-5D3C-4A90-BBD3-003CB6426ECF}"/>
              </a:ext>
            </a:extLst>
          </p:cNvPr>
          <p:cNvPicPr>
            <a:picLocks noGrp="1" noChangeAspect="1"/>
          </p:cNvPicPr>
          <p:nvPr>
            <p:ph idx="1"/>
          </p:nvPr>
        </p:nvPicPr>
        <p:blipFill rotWithShape="1">
          <a:blip r:embed="rId4"/>
          <a:srcRect r="27721" b="78015"/>
          <a:stretch/>
        </p:blipFill>
        <p:spPr>
          <a:xfrm rot="792207">
            <a:off x="6372042" y="2887805"/>
            <a:ext cx="2884024" cy="875112"/>
          </a:xfrm>
          <a:prstGeom prst="rect">
            <a:avLst/>
          </a:prstGeom>
          <a:ln w="6350">
            <a:solidFill>
              <a:srgbClr val="322F31"/>
            </a:solidFill>
          </a:ln>
        </p:spPr>
      </p:pic>
      <p:grpSp>
        <p:nvGrpSpPr>
          <p:cNvPr id="12" name="Group 11">
            <a:extLst>
              <a:ext uri="{FF2B5EF4-FFF2-40B4-BE49-F238E27FC236}">
                <a16:creationId xmlns:a16="http://schemas.microsoft.com/office/drawing/2014/main" xmlns="" id="{A5445042-48E3-4D68-A66A-042525B2D23C}"/>
              </a:ext>
            </a:extLst>
          </p:cNvPr>
          <p:cNvGrpSpPr/>
          <p:nvPr/>
        </p:nvGrpSpPr>
        <p:grpSpPr>
          <a:xfrm rot="201106">
            <a:off x="3843557" y="1046932"/>
            <a:ext cx="5393615" cy="1980642"/>
            <a:chOff x="3343171" y="1082974"/>
            <a:chExt cx="5393615" cy="1980642"/>
          </a:xfrm>
        </p:grpSpPr>
        <p:pic>
          <p:nvPicPr>
            <p:cNvPr id="5" name="Picture 4">
              <a:extLst>
                <a:ext uri="{FF2B5EF4-FFF2-40B4-BE49-F238E27FC236}">
                  <a16:creationId xmlns:a16="http://schemas.microsoft.com/office/drawing/2014/main" xmlns="" id="{1D280FCC-D439-475A-B83C-CD1E00C88A62}"/>
                </a:ext>
              </a:extLst>
            </p:cNvPr>
            <p:cNvPicPr>
              <a:picLocks noChangeAspect="1"/>
            </p:cNvPicPr>
            <p:nvPr/>
          </p:nvPicPr>
          <p:blipFill>
            <a:blip r:embed="rId5"/>
            <a:stretch>
              <a:fillRect/>
            </a:stretch>
          </p:blipFill>
          <p:spPr>
            <a:xfrm rot="20642269">
              <a:off x="3343171" y="1136340"/>
              <a:ext cx="5393615" cy="1927276"/>
            </a:xfrm>
            <a:prstGeom prst="rect">
              <a:avLst/>
            </a:prstGeom>
            <a:ln w="6350">
              <a:solidFill>
                <a:schemeClr val="bg2"/>
              </a:solidFill>
            </a:ln>
          </p:spPr>
        </p:pic>
        <p:pic>
          <p:nvPicPr>
            <p:cNvPr id="3" name="Picture 2" descr="Screenshot of online news article titled &quot;What does it mean to be sober curious?&quot; with an image of a group of women doing yoga.">
              <a:extLst>
                <a:ext uri="{FF2B5EF4-FFF2-40B4-BE49-F238E27FC236}">
                  <a16:creationId xmlns:a16="http://schemas.microsoft.com/office/drawing/2014/main" xmlns="" id="{60463BF2-BA47-4D34-B56D-1E62C3EA8182}"/>
                </a:ext>
              </a:extLst>
            </p:cNvPr>
            <p:cNvPicPr>
              <a:picLocks noChangeAspect="1"/>
            </p:cNvPicPr>
            <p:nvPr/>
          </p:nvPicPr>
          <p:blipFill rotWithShape="1">
            <a:blip r:embed="rId6"/>
            <a:srcRect b="85967"/>
            <a:stretch/>
          </p:blipFill>
          <p:spPr>
            <a:xfrm rot="21398894">
              <a:off x="3999097" y="1082974"/>
              <a:ext cx="4372494" cy="638686"/>
            </a:xfrm>
            <a:prstGeom prst="rect">
              <a:avLst/>
            </a:prstGeom>
            <a:ln w="6350">
              <a:solidFill>
                <a:srgbClr val="322F31"/>
              </a:solidFill>
            </a:ln>
          </p:spPr>
        </p:pic>
      </p:grpSp>
      <p:sp>
        <p:nvSpPr>
          <p:cNvPr id="10" name="TextBox 9">
            <a:extLst>
              <a:ext uri="{FF2B5EF4-FFF2-40B4-BE49-F238E27FC236}">
                <a16:creationId xmlns:a16="http://schemas.microsoft.com/office/drawing/2014/main" xmlns="" id="{C61DD185-79F5-4067-ABEF-BC734252C164}"/>
              </a:ext>
            </a:extLst>
          </p:cNvPr>
          <p:cNvSpPr txBox="1"/>
          <p:nvPr/>
        </p:nvSpPr>
        <p:spPr>
          <a:xfrm>
            <a:off x="217437" y="4304289"/>
            <a:ext cx="5681344" cy="2539157"/>
          </a:xfrm>
          <a:prstGeom prst="rect">
            <a:avLst/>
          </a:prstGeom>
          <a:noFill/>
        </p:spPr>
        <p:txBody>
          <a:bodyPr wrap="square" rtlCol="0">
            <a:spAutoFit/>
          </a:bodyPr>
          <a:lstStyle/>
          <a:p>
            <a:r>
              <a:rPr lang="en-US" sz="2000" b="1" dirty="0">
                <a:solidFill>
                  <a:schemeClr val="tx2"/>
                </a:solidFill>
              </a:rPr>
              <a:t>U.S. Dietary Guidelines                                   for Alcohol Consumption</a:t>
            </a:r>
          </a:p>
          <a:p>
            <a:r>
              <a:rPr lang="en-US" b="1" dirty="0">
                <a:solidFill>
                  <a:schemeClr val="accent1"/>
                </a:solidFill>
              </a:rPr>
              <a:t>For adults 21 and older:</a:t>
            </a:r>
          </a:p>
          <a:p>
            <a:pPr lvl="1"/>
            <a:r>
              <a:rPr lang="en-US" b="1" dirty="0"/>
              <a:t>No more than 2 drinks per day for men</a:t>
            </a:r>
          </a:p>
          <a:p>
            <a:pPr lvl="1"/>
            <a:r>
              <a:rPr lang="en-US" b="1" dirty="0"/>
              <a:t>No more than 1 drink per day for women</a:t>
            </a:r>
          </a:p>
          <a:p>
            <a:pPr marL="398463" lvl="1" indent="0">
              <a:buNone/>
            </a:pPr>
            <a:endParaRPr lang="en-US" sz="1100" b="1" dirty="0"/>
          </a:p>
          <a:p>
            <a:r>
              <a:rPr lang="en-US" b="1" dirty="0">
                <a:solidFill>
                  <a:schemeClr val="accent1"/>
                </a:solidFill>
              </a:rPr>
              <a:t>For individuals under age 21:</a:t>
            </a:r>
          </a:p>
          <a:p>
            <a:pPr lvl="1"/>
            <a:r>
              <a:rPr lang="en-US" b="1" dirty="0"/>
              <a:t>No alcohol</a:t>
            </a:r>
          </a:p>
          <a:p>
            <a:endParaRPr lang="en-US" b="1" dirty="0"/>
          </a:p>
        </p:txBody>
      </p:sp>
    </p:spTree>
    <p:extLst>
      <p:ext uri="{BB962C8B-B14F-4D97-AF65-F5344CB8AC3E}">
        <p14:creationId xmlns:p14="http://schemas.microsoft.com/office/powerpoint/2010/main" val="2529498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ethinking_Drinking.jpg"/>
          <p:cNvPicPr>
            <a:picLocks noChangeAspect="1"/>
          </p:cNvPicPr>
          <p:nvPr/>
        </p:nvPicPr>
        <p:blipFill>
          <a:blip r:embed="rId3" cstate="print"/>
          <a:srcRect l="5880" r="5880"/>
          <a:stretch>
            <a:fillRect/>
          </a:stretch>
        </p:blipFill>
        <p:spPr>
          <a:xfrm>
            <a:off x="198675" y="131436"/>
            <a:ext cx="1934926" cy="2836462"/>
          </a:xfrm>
          <a:prstGeom prst="rect">
            <a:avLst/>
          </a:prstGeom>
          <a:effectLst>
            <a:outerShdw blurRad="50800" dist="38100" dir="10800000" algn="r" rotWithShape="0">
              <a:prstClr val="black">
                <a:alpha val="40000"/>
              </a:prstClr>
            </a:outerShdw>
          </a:effectLst>
        </p:spPr>
      </p:pic>
      <p:pic>
        <p:nvPicPr>
          <p:cNvPr id="10" name="Picture 3"/>
          <p:cNvPicPr>
            <a:picLocks noChangeAspect="1" noChangeArrowheads="1"/>
          </p:cNvPicPr>
          <p:nvPr/>
        </p:nvPicPr>
        <p:blipFill>
          <a:blip r:embed="rId4"/>
          <a:srcRect/>
          <a:stretch>
            <a:fillRect/>
          </a:stretch>
        </p:blipFill>
        <p:spPr bwMode="auto">
          <a:xfrm>
            <a:off x="6629400" y="4114800"/>
            <a:ext cx="2334254" cy="261719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11" name="Picture 4" descr="http://pubs.niaaa.nih.gov/publications/Practitioner/YouthGuide/images/screeningCove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674" y="2972115"/>
            <a:ext cx="2405908" cy="19099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9073" t="19539" r="30917" b="19623"/>
          <a:stretch/>
        </p:blipFill>
        <p:spPr>
          <a:xfrm>
            <a:off x="187524" y="5026227"/>
            <a:ext cx="2334254" cy="1749855"/>
          </a:xfrm>
          <a:prstGeom prst="rect">
            <a:avLst/>
          </a:prstGeom>
          <a:ln>
            <a:solidFill>
              <a:schemeClr val="tx1"/>
            </a:solidFill>
          </a:ln>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b="55556"/>
          <a:stretch/>
        </p:blipFill>
        <p:spPr>
          <a:xfrm>
            <a:off x="2909994" y="4428552"/>
            <a:ext cx="3397197" cy="2320520"/>
          </a:xfrm>
          <a:prstGeom prst="rect">
            <a:avLst/>
          </a:prstGeom>
        </p:spPr>
      </p:pic>
      <p:pic>
        <p:nvPicPr>
          <p:cNvPr id="3" name="Picture 2">
            <a:extLst>
              <a:ext uri="{FF2B5EF4-FFF2-40B4-BE49-F238E27FC236}">
                <a16:creationId xmlns:a16="http://schemas.microsoft.com/office/drawing/2014/main" xmlns="" id="{00C8497D-7E01-4356-9EF4-CBE8461326B2}"/>
              </a:ext>
            </a:extLst>
          </p:cNvPr>
          <p:cNvPicPr>
            <a:picLocks noChangeAspect="1"/>
          </p:cNvPicPr>
          <p:nvPr/>
        </p:nvPicPr>
        <p:blipFill>
          <a:blip r:embed="rId8"/>
          <a:stretch>
            <a:fillRect/>
          </a:stretch>
        </p:blipFill>
        <p:spPr>
          <a:xfrm>
            <a:off x="6404662" y="152400"/>
            <a:ext cx="2574943" cy="3672374"/>
          </a:xfrm>
          <a:prstGeom prst="rect">
            <a:avLst/>
          </a:prstGeom>
        </p:spPr>
      </p:pic>
      <p:sp>
        <p:nvSpPr>
          <p:cNvPr id="12" name="Title 1">
            <a:extLst>
              <a:ext uri="{FF2B5EF4-FFF2-40B4-BE49-F238E27FC236}">
                <a16:creationId xmlns:a16="http://schemas.microsoft.com/office/drawing/2014/main" xmlns="" id="{40B1673B-3916-4CE9-9425-456AFEEF86B3}"/>
              </a:ext>
            </a:extLst>
          </p:cNvPr>
          <p:cNvSpPr txBox="1">
            <a:spLocks/>
          </p:cNvSpPr>
          <p:nvPr/>
        </p:nvSpPr>
        <p:spPr bwMode="auto">
          <a:xfrm>
            <a:off x="355719" y="533400"/>
            <a:ext cx="7772400" cy="1012825"/>
          </a:xfrm>
          <a:prstGeom prst="rect">
            <a:avLst/>
          </a:prstGeom>
          <a:noFill/>
          <a:ln w="9525">
            <a:noFill/>
            <a:miter lim="800000"/>
            <a:headEnd/>
            <a:tailEnd/>
          </a:ln>
        </p:spPr>
        <p:txBody>
          <a:bodyPr vert="horz" wrap="square" lIns="0" tIns="0" rIns="0" bIns="0" numCol="1" anchor="t" anchorCtr="1" compatLnSpc="1">
            <a:prstTxWarp prst="textNoShape">
              <a:avLst/>
            </a:prstTxWarp>
          </a:bodyPr>
          <a:lstStyle>
            <a:lvl1pPr algn="ctr" rtl="0" eaLnBrk="0" fontAlgn="base" hangingPunct="0">
              <a:spcBef>
                <a:spcPct val="0"/>
              </a:spcBef>
              <a:spcAft>
                <a:spcPct val="0"/>
              </a:spcAft>
              <a:defRPr sz="28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2800" b="1">
                <a:solidFill>
                  <a:schemeClr val="tx2"/>
                </a:solidFill>
                <a:latin typeface="Arial" charset="0"/>
              </a:defRPr>
            </a:lvl6pPr>
            <a:lvl7pPr marL="914400" algn="ctr" rtl="0" eaLnBrk="0" fontAlgn="base" hangingPunct="0">
              <a:spcBef>
                <a:spcPct val="0"/>
              </a:spcBef>
              <a:spcAft>
                <a:spcPct val="0"/>
              </a:spcAft>
              <a:defRPr sz="2800" b="1">
                <a:solidFill>
                  <a:schemeClr val="tx2"/>
                </a:solidFill>
                <a:latin typeface="Arial" charset="0"/>
              </a:defRPr>
            </a:lvl7pPr>
            <a:lvl8pPr marL="1371600" algn="ctr" rtl="0" eaLnBrk="0" fontAlgn="base" hangingPunct="0">
              <a:spcBef>
                <a:spcPct val="0"/>
              </a:spcBef>
              <a:spcAft>
                <a:spcPct val="0"/>
              </a:spcAft>
              <a:defRPr sz="2800" b="1">
                <a:solidFill>
                  <a:schemeClr val="tx2"/>
                </a:solidFill>
                <a:latin typeface="Arial" charset="0"/>
              </a:defRPr>
            </a:lvl8pPr>
            <a:lvl9pPr marL="1828800" algn="ctr" rtl="0" eaLnBrk="0" fontAlgn="base" hangingPunct="0">
              <a:spcBef>
                <a:spcPct val="0"/>
              </a:spcBef>
              <a:spcAft>
                <a:spcPct val="0"/>
              </a:spcAft>
              <a:defRPr sz="2800" b="1">
                <a:solidFill>
                  <a:schemeClr val="tx2"/>
                </a:solidFill>
                <a:latin typeface="Arial" charset="0"/>
              </a:defRPr>
            </a:lvl9pPr>
          </a:lstStyle>
          <a:p>
            <a:pPr>
              <a:defRPr/>
            </a:pPr>
            <a:r>
              <a:rPr lang="en-US" sz="4800" kern="0" dirty="0">
                <a:effectLst>
                  <a:outerShdw blurRad="38100" dist="38100" dir="2700000" algn="tl">
                    <a:srgbClr val="000000"/>
                  </a:outerShdw>
                </a:effectLst>
                <a:latin typeface="Arial" charset="0"/>
                <a:ea typeface="ＭＳ Ｐゴシック" charset="0"/>
                <a:cs typeface="ＭＳ Ｐゴシック" charset="0"/>
              </a:rPr>
              <a:t>NIAAA</a:t>
            </a:r>
          </a:p>
        </p:txBody>
      </p:sp>
      <p:sp>
        <p:nvSpPr>
          <p:cNvPr id="14" name="TextBox 13">
            <a:extLst>
              <a:ext uri="{FF2B5EF4-FFF2-40B4-BE49-F238E27FC236}">
                <a16:creationId xmlns:a16="http://schemas.microsoft.com/office/drawing/2014/main" xmlns="" id="{32F684EB-479C-4BAF-AE87-8EC6C549D70B}"/>
              </a:ext>
            </a:extLst>
          </p:cNvPr>
          <p:cNvSpPr txBox="1"/>
          <p:nvPr/>
        </p:nvSpPr>
        <p:spPr>
          <a:xfrm>
            <a:off x="2051466" y="1371600"/>
            <a:ext cx="4273133" cy="2954655"/>
          </a:xfrm>
          <a:prstGeom prst="rect">
            <a:avLst/>
          </a:prstGeom>
          <a:noFill/>
        </p:spPr>
        <p:txBody>
          <a:bodyPr wrap="square" rtlCol="0">
            <a:spAutoFit/>
          </a:bodyPr>
          <a:lstStyle/>
          <a:p>
            <a:pPr algn="ctr"/>
            <a:r>
              <a:rPr lang="en-US" sz="2400" b="1" kern="0" dirty="0"/>
              <a:t>Your source for credible, evidence-based  information about alcohol and health.</a:t>
            </a:r>
          </a:p>
          <a:p>
            <a:pPr algn="ctr"/>
            <a:endParaRPr lang="en-US" sz="2000" b="1" kern="0" dirty="0">
              <a:solidFill>
                <a:schemeClr val="tx2"/>
              </a:solidFill>
            </a:endParaRPr>
          </a:p>
          <a:p>
            <a:pPr algn="ctr"/>
            <a:r>
              <a:rPr lang="en-US" sz="3200" b="1" kern="0" dirty="0">
                <a:solidFill>
                  <a:schemeClr val="tx2"/>
                </a:solidFill>
              </a:rPr>
              <a:t>www.niaaa.nih.gov</a:t>
            </a:r>
            <a:endParaRPr lang="en-US" sz="3200" b="1" kern="0" dirty="0"/>
          </a:p>
          <a:p>
            <a:pPr algn="ctr"/>
            <a:endParaRPr lang="en-US" sz="2000" b="1" kern="0" dirty="0"/>
          </a:p>
          <a:p>
            <a:pPr algn="ctr"/>
            <a:r>
              <a:rPr lang="en-US" b="1" dirty="0">
                <a:solidFill>
                  <a:schemeClr val="tx2"/>
                </a:solidFill>
              </a:rPr>
              <a:t>Special thanks to Rachel Anderson</a:t>
            </a:r>
          </a:p>
        </p:txBody>
      </p:sp>
    </p:spTree>
    <p:extLst>
      <p:ext uri="{BB962C8B-B14F-4D97-AF65-F5344CB8AC3E}">
        <p14:creationId xmlns:p14="http://schemas.microsoft.com/office/powerpoint/2010/main" val="4201533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527544-F53D-4FAD-9081-B0476C981296}"/>
              </a:ext>
            </a:extLst>
          </p:cNvPr>
          <p:cNvSpPr>
            <a:spLocks noGrp="1"/>
          </p:cNvSpPr>
          <p:nvPr>
            <p:ph type="title"/>
          </p:nvPr>
        </p:nvSpPr>
        <p:spPr>
          <a:xfrm>
            <a:off x="0" y="19755"/>
            <a:ext cx="9144000" cy="877423"/>
          </a:xfrm>
        </p:spPr>
        <p:txBody>
          <a:bodyPr anchor="ctr"/>
          <a:lstStyle/>
          <a:p>
            <a:r>
              <a:rPr lang="en-US" dirty="0"/>
              <a:t>Milestones in FASD Research</a:t>
            </a:r>
          </a:p>
        </p:txBody>
      </p:sp>
      <p:sp>
        <p:nvSpPr>
          <p:cNvPr id="3" name="Content Placeholder 2">
            <a:extLst>
              <a:ext uri="{FF2B5EF4-FFF2-40B4-BE49-F238E27FC236}">
                <a16:creationId xmlns:a16="http://schemas.microsoft.com/office/drawing/2014/main" xmlns="" id="{3D8DFB5D-B57E-44A0-9D02-F1AC69EC4A42}"/>
              </a:ext>
            </a:extLst>
          </p:cNvPr>
          <p:cNvSpPr>
            <a:spLocks noGrp="1"/>
          </p:cNvSpPr>
          <p:nvPr>
            <p:ph idx="1"/>
          </p:nvPr>
        </p:nvSpPr>
        <p:spPr>
          <a:xfrm>
            <a:off x="609602" y="1015998"/>
            <a:ext cx="8238565" cy="5105400"/>
          </a:xfrm>
        </p:spPr>
        <p:txBody>
          <a:bodyPr/>
          <a:lstStyle/>
          <a:p>
            <a:pPr>
              <a:spcAft>
                <a:spcPts val="600"/>
              </a:spcAft>
            </a:pPr>
            <a:r>
              <a:rPr lang="en-US" b="1" dirty="0">
                <a:solidFill>
                  <a:schemeClr val="tx2"/>
                </a:solidFill>
              </a:rPr>
              <a:t>1970s</a:t>
            </a:r>
            <a:r>
              <a:rPr lang="en-US" b="1" dirty="0"/>
              <a:t>:</a:t>
            </a:r>
            <a:r>
              <a:rPr lang="en-US" b="1" dirty="0">
                <a:solidFill>
                  <a:schemeClr val="accent1"/>
                </a:solidFill>
              </a:rPr>
              <a:t> Fetal Alcohol Syndrome </a:t>
            </a:r>
            <a:r>
              <a:rPr lang="en-US" b="1" dirty="0"/>
              <a:t>was formally             recognized by researchers</a:t>
            </a:r>
            <a:endParaRPr lang="en-US" b="1" dirty="0">
              <a:solidFill>
                <a:schemeClr val="tx2"/>
              </a:solidFill>
            </a:endParaRPr>
          </a:p>
          <a:p>
            <a:pPr lvl="1">
              <a:spcAft>
                <a:spcPts val="600"/>
              </a:spcAft>
            </a:pPr>
            <a:r>
              <a:rPr lang="en-US" b="1" dirty="0"/>
              <a:t>NIAAA research increased knowledge of                     alcohol-related birth defects and related                conditions, leading to the establishment                               of the new, broader umbrella terminology                 currently in use: </a:t>
            </a:r>
            <a:r>
              <a:rPr lang="en-US" b="1" dirty="0">
                <a:solidFill>
                  <a:schemeClr val="accent1"/>
                </a:solidFill>
              </a:rPr>
              <a:t>Fetal Alcohol Spectrum                 Disorders (FASD) </a:t>
            </a:r>
          </a:p>
          <a:p>
            <a:pPr>
              <a:spcAft>
                <a:spcPts val="600"/>
              </a:spcAft>
            </a:pPr>
            <a:r>
              <a:rPr lang="en-US" b="1" dirty="0">
                <a:solidFill>
                  <a:schemeClr val="tx2"/>
                </a:solidFill>
              </a:rPr>
              <a:t>1988</a:t>
            </a:r>
            <a:r>
              <a:rPr lang="en-US" b="1" dirty="0"/>
              <a:t>: Alcoholic Beverage Labeling Act leads to government warning label on alcoholic beverages about the risk of birth defects due to drinking during pregnancy</a:t>
            </a:r>
          </a:p>
          <a:p>
            <a:pPr>
              <a:spcAft>
                <a:spcPts val="600"/>
              </a:spcAft>
            </a:pPr>
            <a:r>
              <a:rPr lang="en-US" b="1" dirty="0">
                <a:solidFill>
                  <a:schemeClr val="tx2"/>
                </a:solidFill>
              </a:rPr>
              <a:t>2018</a:t>
            </a:r>
            <a:r>
              <a:rPr lang="en-US" b="1" dirty="0"/>
              <a:t>: More accurate estimates of FASD prevalence in the U.S. were provided by an NIAAA-funded study of more than 6,000 first-graders. Researchers conservatively estimated a range of 1-5 percent in community samples.</a:t>
            </a:r>
          </a:p>
        </p:txBody>
      </p:sp>
      <p:pic>
        <p:nvPicPr>
          <p:cNvPr id="5" name="Picture 4">
            <a:extLst>
              <a:ext uri="{FF2B5EF4-FFF2-40B4-BE49-F238E27FC236}">
                <a16:creationId xmlns:a16="http://schemas.microsoft.com/office/drawing/2014/main" xmlns="" id="{798967A6-1793-4082-8EDF-BA21E7838C1F}"/>
              </a:ext>
            </a:extLst>
          </p:cNvPr>
          <p:cNvPicPr>
            <a:picLocks noChangeAspect="1"/>
          </p:cNvPicPr>
          <p:nvPr/>
        </p:nvPicPr>
        <p:blipFill>
          <a:blip r:embed="rId2"/>
          <a:stretch>
            <a:fillRect/>
          </a:stretch>
        </p:blipFill>
        <p:spPr>
          <a:xfrm>
            <a:off x="6974914" y="1236088"/>
            <a:ext cx="1559484" cy="1795220"/>
          </a:xfrm>
          <a:prstGeom prst="rect">
            <a:avLst/>
          </a:prstGeom>
        </p:spPr>
      </p:pic>
    </p:spTree>
    <p:extLst>
      <p:ext uri="{BB962C8B-B14F-4D97-AF65-F5344CB8AC3E}">
        <p14:creationId xmlns:p14="http://schemas.microsoft.com/office/powerpoint/2010/main" val="3278348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70B6777-EF7E-41F2-A045-7F9C22EC3E5A}"/>
              </a:ext>
            </a:extLst>
          </p:cNvPr>
          <p:cNvSpPr>
            <a:spLocks noGrp="1"/>
          </p:cNvSpPr>
          <p:nvPr>
            <p:ph idx="1"/>
          </p:nvPr>
        </p:nvSpPr>
        <p:spPr>
          <a:xfrm>
            <a:off x="390906" y="1130622"/>
            <a:ext cx="4496564" cy="5105400"/>
          </a:xfrm>
        </p:spPr>
        <p:txBody>
          <a:bodyPr/>
          <a:lstStyle/>
          <a:p>
            <a:pPr>
              <a:spcAft>
                <a:spcPts val="600"/>
              </a:spcAft>
            </a:pPr>
            <a:r>
              <a:rPr lang="en-US" sz="1800" b="1" dirty="0">
                <a:solidFill>
                  <a:schemeClr val="tx2"/>
                </a:solidFill>
              </a:rPr>
              <a:t>1984</a:t>
            </a:r>
            <a:r>
              <a:rPr lang="en-US" sz="1800" b="1" dirty="0"/>
              <a:t>: The </a:t>
            </a:r>
            <a:r>
              <a:rPr lang="en-US" sz="1800" b="1" dirty="0">
                <a:solidFill>
                  <a:schemeClr val="accent1"/>
                </a:solidFill>
              </a:rPr>
              <a:t>National Minimum Drinking Age Act </a:t>
            </a:r>
            <a:r>
              <a:rPr lang="en-US" sz="1800" b="1" dirty="0"/>
              <a:t>required states to raise their minimum purchase and public possession of alcohol age to 21</a:t>
            </a:r>
            <a:endParaRPr lang="en-US" sz="1800" b="1" dirty="0">
              <a:solidFill>
                <a:schemeClr val="tx2"/>
              </a:solidFill>
            </a:endParaRPr>
          </a:p>
          <a:p>
            <a:pPr>
              <a:spcAft>
                <a:spcPts val="600"/>
              </a:spcAft>
            </a:pPr>
            <a:r>
              <a:rPr lang="en-US" sz="1800" b="1" dirty="0">
                <a:solidFill>
                  <a:schemeClr val="tx2"/>
                </a:solidFill>
              </a:rPr>
              <a:t>2004</a:t>
            </a:r>
            <a:r>
              <a:rPr lang="en-US" sz="1800" b="1" dirty="0"/>
              <a:t>: NIAAA established the Underage Drinking Research Initiative, which provided much of the scientific foundation for the 2007 Surgeon General’s </a:t>
            </a:r>
            <a:r>
              <a:rPr lang="en-US" sz="1800" b="1" i="1" dirty="0"/>
              <a:t>Call to Action to Prevent  and Reduce Underage Drinking</a:t>
            </a:r>
          </a:p>
          <a:p>
            <a:pPr>
              <a:spcAft>
                <a:spcPts val="600"/>
              </a:spcAft>
            </a:pPr>
            <a:r>
              <a:rPr lang="en-US" sz="1800" b="1" dirty="0">
                <a:solidFill>
                  <a:schemeClr val="tx2"/>
                </a:solidFill>
              </a:rPr>
              <a:t>2006</a:t>
            </a:r>
            <a:r>
              <a:rPr lang="en-US" sz="1800" b="1" dirty="0"/>
              <a:t>: Sober Truth On Preventing Underage Drinking (STOP) Act enacted by Congress called for a national effort to address underage drinking</a:t>
            </a:r>
          </a:p>
          <a:p>
            <a:pPr>
              <a:spcAft>
                <a:spcPts val="600"/>
              </a:spcAft>
            </a:pPr>
            <a:r>
              <a:rPr lang="en-US" sz="1800" b="1" dirty="0">
                <a:solidFill>
                  <a:schemeClr val="tx2"/>
                </a:solidFill>
              </a:rPr>
              <a:t>2011</a:t>
            </a:r>
            <a:r>
              <a:rPr lang="en-US" sz="1800" b="1" dirty="0"/>
              <a:t>: NIAAA published </a:t>
            </a:r>
            <a:r>
              <a:rPr lang="en-US" sz="1800" b="1" i="1" dirty="0">
                <a:solidFill>
                  <a:schemeClr val="accent1"/>
                </a:solidFill>
              </a:rPr>
              <a:t>Alcohol Screening and Brief Intervention for Youth: A Practitioner's Guide</a:t>
            </a:r>
          </a:p>
          <a:p>
            <a:pPr>
              <a:spcAft>
                <a:spcPts val="600"/>
              </a:spcAft>
            </a:pPr>
            <a:endParaRPr lang="en-US" sz="1800" b="1" i="1" dirty="0"/>
          </a:p>
          <a:p>
            <a:pPr>
              <a:spcAft>
                <a:spcPts val="600"/>
              </a:spcAft>
            </a:pPr>
            <a:endParaRPr lang="en-US" sz="1800" dirty="0"/>
          </a:p>
        </p:txBody>
      </p:sp>
      <p:sp>
        <p:nvSpPr>
          <p:cNvPr id="7" name="Title 1">
            <a:extLst>
              <a:ext uri="{FF2B5EF4-FFF2-40B4-BE49-F238E27FC236}">
                <a16:creationId xmlns:a16="http://schemas.microsoft.com/office/drawing/2014/main" xmlns="" id="{148A6A11-898E-4D9A-BBFF-77C18A14B0DD}"/>
              </a:ext>
            </a:extLst>
          </p:cNvPr>
          <p:cNvSpPr>
            <a:spLocks noGrp="1"/>
          </p:cNvSpPr>
          <p:nvPr>
            <p:ph type="title"/>
          </p:nvPr>
        </p:nvSpPr>
        <p:spPr>
          <a:xfrm>
            <a:off x="0" y="15240"/>
            <a:ext cx="9144000" cy="1013460"/>
          </a:xfrm>
        </p:spPr>
        <p:txBody>
          <a:bodyPr anchor="ctr"/>
          <a:lstStyle/>
          <a:p>
            <a:r>
              <a:rPr lang="en-US" dirty="0"/>
              <a:t>Milestones in Prevention</a:t>
            </a:r>
          </a:p>
        </p:txBody>
      </p:sp>
      <p:grpSp>
        <p:nvGrpSpPr>
          <p:cNvPr id="9" name="Group 8">
            <a:extLst>
              <a:ext uri="{FF2B5EF4-FFF2-40B4-BE49-F238E27FC236}">
                <a16:creationId xmlns:a16="http://schemas.microsoft.com/office/drawing/2014/main" xmlns="" id="{EBACF44C-76D3-4074-8346-1356B29C9D13}"/>
              </a:ext>
            </a:extLst>
          </p:cNvPr>
          <p:cNvGrpSpPr/>
          <p:nvPr/>
        </p:nvGrpSpPr>
        <p:grpSpPr>
          <a:xfrm>
            <a:off x="5175504" y="1863090"/>
            <a:ext cx="3754080" cy="4693920"/>
            <a:chOff x="1521537" y="914400"/>
            <a:chExt cx="6100924" cy="5562600"/>
          </a:xfrm>
        </p:grpSpPr>
        <p:grpSp>
          <p:nvGrpSpPr>
            <p:cNvPr id="10" name="Group 9">
              <a:extLst>
                <a:ext uri="{FF2B5EF4-FFF2-40B4-BE49-F238E27FC236}">
                  <a16:creationId xmlns:a16="http://schemas.microsoft.com/office/drawing/2014/main" xmlns="" id="{0CBC6ABA-2E6C-4D4A-94BD-6B01426719F8}"/>
                </a:ext>
              </a:extLst>
            </p:cNvPr>
            <p:cNvGrpSpPr/>
            <p:nvPr/>
          </p:nvGrpSpPr>
          <p:grpSpPr>
            <a:xfrm>
              <a:off x="1521538" y="914400"/>
              <a:ext cx="6100923" cy="5236592"/>
              <a:chOff x="1521538" y="1149016"/>
              <a:chExt cx="6100923" cy="5236592"/>
            </a:xfrm>
          </p:grpSpPr>
          <p:pic>
            <p:nvPicPr>
              <p:cNvPr id="12" name="Picture 11">
                <a:extLst>
                  <a:ext uri="{FF2B5EF4-FFF2-40B4-BE49-F238E27FC236}">
                    <a16:creationId xmlns:a16="http://schemas.microsoft.com/office/drawing/2014/main" xmlns="" id="{EC32A607-FCDE-46A4-9832-CFF86BC3DD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873" t="12022" r="6337" b="77777"/>
              <a:stretch/>
            </p:blipFill>
            <p:spPr>
              <a:xfrm>
                <a:off x="1521538" y="1149016"/>
                <a:ext cx="6100923" cy="1143000"/>
              </a:xfrm>
              <a:prstGeom prst="rect">
                <a:avLst/>
              </a:prstGeom>
            </p:spPr>
          </p:pic>
          <p:pic>
            <p:nvPicPr>
              <p:cNvPr id="13" name="Picture 12">
                <a:extLst>
                  <a:ext uri="{FF2B5EF4-FFF2-40B4-BE49-F238E27FC236}">
                    <a16:creationId xmlns:a16="http://schemas.microsoft.com/office/drawing/2014/main" xmlns="" id="{FCA80440-7824-4726-8374-B1B71A50C7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873" t="37779" r="6337" b="25654"/>
              <a:stretch/>
            </p:blipFill>
            <p:spPr>
              <a:xfrm>
                <a:off x="1521538" y="2288006"/>
                <a:ext cx="6100923" cy="4097602"/>
              </a:xfrm>
              <a:prstGeom prst="rect">
                <a:avLst/>
              </a:prstGeom>
            </p:spPr>
          </p:pic>
        </p:grpSp>
        <p:pic>
          <p:nvPicPr>
            <p:cNvPr id="11" name="Picture 10">
              <a:extLst>
                <a:ext uri="{FF2B5EF4-FFF2-40B4-BE49-F238E27FC236}">
                  <a16:creationId xmlns:a16="http://schemas.microsoft.com/office/drawing/2014/main" xmlns="" id="{5279C35A-BEFF-493D-977A-FA322CC6CAB9}"/>
                </a:ext>
              </a:extLst>
            </p:cNvPr>
            <p:cNvPicPr>
              <a:picLocks noChangeAspect="1"/>
            </p:cNvPicPr>
            <p:nvPr/>
          </p:nvPicPr>
          <p:blipFill rotWithShape="1">
            <a:blip r:embed="rId4"/>
            <a:srcRect b="9381"/>
            <a:stretch/>
          </p:blipFill>
          <p:spPr>
            <a:xfrm>
              <a:off x="1521537" y="5638800"/>
              <a:ext cx="6100923" cy="838200"/>
            </a:xfrm>
            <a:prstGeom prst="rect">
              <a:avLst/>
            </a:prstGeom>
          </p:spPr>
        </p:pic>
      </p:grpSp>
      <p:sp>
        <p:nvSpPr>
          <p:cNvPr id="15" name="TextBox 14">
            <a:extLst>
              <a:ext uri="{FF2B5EF4-FFF2-40B4-BE49-F238E27FC236}">
                <a16:creationId xmlns:a16="http://schemas.microsoft.com/office/drawing/2014/main" xmlns="" id="{D3A059B8-8E76-4FE4-AB58-887D7E2A725F}"/>
              </a:ext>
            </a:extLst>
          </p:cNvPr>
          <p:cNvSpPr txBox="1"/>
          <p:nvPr/>
        </p:nvSpPr>
        <p:spPr>
          <a:xfrm>
            <a:off x="3428748" y="6610045"/>
            <a:ext cx="5715251" cy="20955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schemeClr val="tx2"/>
                </a:solidFill>
                <a:effectLst/>
                <a:uLnTx/>
                <a:uFillTx/>
                <a:latin typeface="Arial" charset="0"/>
                <a:ea typeface="+mn-ea"/>
                <a:cs typeface="+mn-cs"/>
              </a:rPr>
              <a:t> Source: Monitoring the Future 2019</a:t>
            </a:r>
          </a:p>
        </p:txBody>
      </p:sp>
      <p:sp>
        <p:nvSpPr>
          <p:cNvPr id="16" name="TextBox 15">
            <a:extLst>
              <a:ext uri="{FF2B5EF4-FFF2-40B4-BE49-F238E27FC236}">
                <a16:creationId xmlns:a16="http://schemas.microsoft.com/office/drawing/2014/main" xmlns="" id="{027054C2-5EC2-4278-92DC-92CAD966AEC3}"/>
              </a:ext>
            </a:extLst>
          </p:cNvPr>
          <p:cNvSpPr txBox="1"/>
          <p:nvPr/>
        </p:nvSpPr>
        <p:spPr>
          <a:xfrm>
            <a:off x="5141215" y="948271"/>
            <a:ext cx="3749040" cy="923330"/>
          </a:xfrm>
          <a:prstGeom prst="rect">
            <a:avLst/>
          </a:prstGeom>
          <a:noFill/>
        </p:spPr>
        <p:txBody>
          <a:bodyPr wrap="square" rtlCol="0">
            <a:spAutoFit/>
          </a:bodyPr>
          <a:lstStyle/>
          <a:p>
            <a:r>
              <a:rPr lang="en-US" b="1" dirty="0">
                <a:solidFill>
                  <a:schemeClr val="tx2"/>
                </a:solidFill>
                <a:latin typeface="Arial Nova Cond" panose="020B0506020202020204" pitchFamily="34" charset="0"/>
              </a:rPr>
              <a:t>PROGRESS: Binge drinking continues to decline among middle- and high-school students</a:t>
            </a:r>
          </a:p>
        </p:txBody>
      </p:sp>
    </p:spTree>
    <p:extLst>
      <p:ext uri="{BB962C8B-B14F-4D97-AF65-F5344CB8AC3E}">
        <p14:creationId xmlns:p14="http://schemas.microsoft.com/office/powerpoint/2010/main" val="1978781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2BDCC3-89CD-4D89-93A7-D8E38C5DE9C7}"/>
              </a:ext>
            </a:extLst>
          </p:cNvPr>
          <p:cNvSpPr>
            <a:spLocks noGrp="1"/>
          </p:cNvSpPr>
          <p:nvPr>
            <p:ph type="title"/>
          </p:nvPr>
        </p:nvSpPr>
        <p:spPr>
          <a:xfrm>
            <a:off x="0" y="15240"/>
            <a:ext cx="9144000" cy="1013460"/>
          </a:xfrm>
        </p:spPr>
        <p:txBody>
          <a:bodyPr anchor="ctr"/>
          <a:lstStyle/>
          <a:p>
            <a:r>
              <a:rPr lang="en-US" dirty="0"/>
              <a:t>Milestones in Prevention: College Drinking</a:t>
            </a:r>
          </a:p>
        </p:txBody>
      </p:sp>
      <p:sp>
        <p:nvSpPr>
          <p:cNvPr id="3" name="Content Placeholder 2">
            <a:extLst>
              <a:ext uri="{FF2B5EF4-FFF2-40B4-BE49-F238E27FC236}">
                <a16:creationId xmlns:a16="http://schemas.microsoft.com/office/drawing/2014/main" xmlns="" id="{970B6777-EF7E-41F2-A045-7F9C22EC3E5A}"/>
              </a:ext>
            </a:extLst>
          </p:cNvPr>
          <p:cNvSpPr>
            <a:spLocks noGrp="1"/>
          </p:cNvSpPr>
          <p:nvPr>
            <p:ph idx="1"/>
          </p:nvPr>
        </p:nvSpPr>
        <p:spPr>
          <a:xfrm>
            <a:off x="262780" y="1441425"/>
            <a:ext cx="4264806" cy="4659580"/>
          </a:xfrm>
        </p:spPr>
        <p:txBody>
          <a:bodyPr/>
          <a:lstStyle/>
          <a:p>
            <a:pPr>
              <a:spcAft>
                <a:spcPts val="1200"/>
              </a:spcAft>
            </a:pPr>
            <a:r>
              <a:rPr lang="en-US" b="1" dirty="0">
                <a:solidFill>
                  <a:schemeClr val="tx2"/>
                </a:solidFill>
              </a:rPr>
              <a:t>1998</a:t>
            </a:r>
            <a:r>
              <a:rPr lang="en-US" b="1" dirty="0">
                <a:solidFill>
                  <a:srgbClr val="FFFFFF"/>
                </a:solidFill>
              </a:rPr>
              <a:t>: NIAAA established a Task Force on College Drinking</a:t>
            </a:r>
          </a:p>
          <a:p>
            <a:pPr>
              <a:spcAft>
                <a:spcPts val="1200"/>
              </a:spcAft>
            </a:pPr>
            <a:r>
              <a:rPr lang="en-US" b="1" dirty="0">
                <a:solidFill>
                  <a:schemeClr val="tx2"/>
                </a:solidFill>
              </a:rPr>
              <a:t>2002</a:t>
            </a:r>
            <a:r>
              <a:rPr lang="en-US" b="1" dirty="0">
                <a:solidFill>
                  <a:srgbClr val="FFFFFF"/>
                </a:solidFill>
              </a:rPr>
              <a:t>: NIAAA published the Task Force report </a:t>
            </a:r>
            <a:r>
              <a:rPr lang="en-US" b="1" i="1" dirty="0"/>
              <a:t>A Call to Action: Changing the Culture of Drinking at U.S. Colleges</a:t>
            </a:r>
          </a:p>
          <a:p>
            <a:pPr>
              <a:spcAft>
                <a:spcPts val="1200"/>
              </a:spcAft>
            </a:pPr>
            <a:r>
              <a:rPr lang="en-US" b="1" dirty="0">
                <a:solidFill>
                  <a:schemeClr val="tx2"/>
                </a:solidFill>
              </a:rPr>
              <a:t>2015</a:t>
            </a:r>
            <a:r>
              <a:rPr lang="en-US" b="1" dirty="0"/>
              <a:t>: NIAAA launched the                 College Alcohol Intervention Matrix</a:t>
            </a:r>
            <a:r>
              <a:rPr lang="en-US" b="1" dirty="0">
                <a:solidFill>
                  <a:schemeClr val="accent1"/>
                </a:solidFill>
              </a:rPr>
              <a:t> (</a:t>
            </a:r>
            <a:r>
              <a:rPr lang="en-US" b="1" dirty="0" err="1">
                <a:solidFill>
                  <a:schemeClr val="accent1"/>
                </a:solidFill>
              </a:rPr>
              <a:t>CollegeAIM</a:t>
            </a:r>
            <a:r>
              <a:rPr lang="en-US" b="1" dirty="0">
                <a:solidFill>
                  <a:schemeClr val="accent1"/>
                </a:solidFill>
              </a:rPr>
              <a:t>)</a:t>
            </a:r>
            <a:r>
              <a:rPr lang="en-US" b="1" dirty="0"/>
              <a:t>, a resource to help schools address harmful and underage student drinking</a:t>
            </a:r>
          </a:p>
          <a:p>
            <a:pPr>
              <a:spcAft>
                <a:spcPts val="1200"/>
              </a:spcAft>
            </a:pPr>
            <a:endParaRPr lang="en-US" b="1" i="1" dirty="0"/>
          </a:p>
          <a:p>
            <a:pPr lvl="1">
              <a:spcAft>
                <a:spcPts val="1200"/>
              </a:spcAft>
            </a:pPr>
            <a:endParaRPr lang="en-US" b="1" i="1" dirty="0"/>
          </a:p>
          <a:p>
            <a:pPr>
              <a:spcAft>
                <a:spcPts val="1200"/>
              </a:spcAft>
            </a:pPr>
            <a:endParaRPr lang="en-US" dirty="0"/>
          </a:p>
        </p:txBody>
      </p:sp>
      <p:grpSp>
        <p:nvGrpSpPr>
          <p:cNvPr id="16" name="Group 15">
            <a:extLst>
              <a:ext uri="{FF2B5EF4-FFF2-40B4-BE49-F238E27FC236}">
                <a16:creationId xmlns:a16="http://schemas.microsoft.com/office/drawing/2014/main" xmlns="" id="{1E2BECEA-CD35-4FF6-A8B2-DED41EC3FE03}"/>
              </a:ext>
            </a:extLst>
          </p:cNvPr>
          <p:cNvGrpSpPr/>
          <p:nvPr/>
        </p:nvGrpSpPr>
        <p:grpSpPr>
          <a:xfrm>
            <a:off x="4812029" y="2424971"/>
            <a:ext cx="4250349" cy="3659294"/>
            <a:chOff x="80010" y="3097530"/>
            <a:chExt cx="4490379" cy="3659294"/>
          </a:xfrm>
        </p:grpSpPr>
        <p:grpSp>
          <p:nvGrpSpPr>
            <p:cNvPr id="5" name="Group 4">
              <a:extLst>
                <a:ext uri="{FF2B5EF4-FFF2-40B4-BE49-F238E27FC236}">
                  <a16:creationId xmlns:a16="http://schemas.microsoft.com/office/drawing/2014/main" xmlns="" id="{7E6F5620-AB95-4981-80E3-E8E81EF01A9D}"/>
                </a:ext>
              </a:extLst>
            </p:cNvPr>
            <p:cNvGrpSpPr/>
            <p:nvPr/>
          </p:nvGrpSpPr>
          <p:grpSpPr>
            <a:xfrm>
              <a:off x="80010" y="3097530"/>
              <a:ext cx="4490379" cy="3659294"/>
              <a:chOff x="907359" y="1178226"/>
              <a:chExt cx="6407843" cy="5359250"/>
            </a:xfrm>
          </p:grpSpPr>
          <p:grpSp>
            <p:nvGrpSpPr>
              <p:cNvPr id="6" name="Group 5">
                <a:extLst>
                  <a:ext uri="{FF2B5EF4-FFF2-40B4-BE49-F238E27FC236}">
                    <a16:creationId xmlns:a16="http://schemas.microsoft.com/office/drawing/2014/main" xmlns="" id="{1977DE11-1FC4-4120-A6D3-8570CD01DF15}"/>
                  </a:ext>
                </a:extLst>
              </p:cNvPr>
              <p:cNvGrpSpPr/>
              <p:nvPr/>
            </p:nvGrpSpPr>
            <p:grpSpPr>
              <a:xfrm>
                <a:off x="907360" y="2000304"/>
                <a:ext cx="6407842" cy="4537172"/>
                <a:chOff x="-105792" y="1924104"/>
                <a:chExt cx="8225857" cy="4537172"/>
              </a:xfrm>
            </p:grpSpPr>
            <p:pic>
              <p:nvPicPr>
                <p:cNvPr id="8" name="Picture 7">
                  <a:extLst>
                    <a:ext uri="{FF2B5EF4-FFF2-40B4-BE49-F238E27FC236}">
                      <a16:creationId xmlns:a16="http://schemas.microsoft.com/office/drawing/2014/main" xmlns="" id="{1A1D0004-3C85-425C-87AF-7DC71C51B1F2}"/>
                    </a:ext>
                  </a:extLst>
                </p:cNvPr>
                <p:cNvPicPr>
                  <a:picLocks noChangeAspect="1"/>
                </p:cNvPicPr>
                <p:nvPr/>
              </p:nvPicPr>
              <p:blipFill>
                <a:blip r:embed="rId2"/>
                <a:stretch>
                  <a:fillRect/>
                </a:stretch>
              </p:blipFill>
              <p:spPr>
                <a:xfrm>
                  <a:off x="-105792" y="1924104"/>
                  <a:ext cx="8225857" cy="4537172"/>
                </a:xfrm>
                <a:prstGeom prst="rect">
                  <a:avLst/>
                </a:prstGeom>
              </p:spPr>
            </p:pic>
            <p:sp>
              <p:nvSpPr>
                <p:cNvPr id="9" name="TextBox 8">
                  <a:extLst>
                    <a:ext uri="{FF2B5EF4-FFF2-40B4-BE49-F238E27FC236}">
                      <a16:creationId xmlns:a16="http://schemas.microsoft.com/office/drawing/2014/main" xmlns="" id="{BF0D22C1-2C57-421E-ADBE-F6C40FA55BA9}"/>
                    </a:ext>
                  </a:extLst>
                </p:cNvPr>
                <p:cNvSpPr txBox="1"/>
                <p:nvPr/>
              </p:nvSpPr>
              <p:spPr>
                <a:xfrm>
                  <a:off x="2940334" y="6048732"/>
                  <a:ext cx="2670960" cy="405681"/>
                </a:xfrm>
                <a:prstGeom prst="rect">
                  <a:avLst/>
                </a:prstGeom>
                <a:solidFill>
                  <a:schemeClr val="tx1"/>
                </a:solidFill>
              </p:spPr>
              <p:txBody>
                <a:bodyPr wrap="square" rtlCol="0">
                  <a:spAutoFit/>
                </a:bodyPr>
                <a:lstStyle/>
                <a:p>
                  <a:pPr algn="ctr"/>
                  <a:r>
                    <a:rPr lang="en-US" sz="1200" b="1" dirty="0">
                      <a:solidFill>
                        <a:srgbClr val="002060"/>
                      </a:solidFill>
                    </a:rPr>
                    <a:t>YEAR</a:t>
                  </a:r>
                </a:p>
              </p:txBody>
            </p:sp>
          </p:grpSp>
          <p:sp>
            <p:nvSpPr>
              <p:cNvPr id="7" name="TextBox 6">
                <a:extLst>
                  <a:ext uri="{FF2B5EF4-FFF2-40B4-BE49-F238E27FC236}">
                    <a16:creationId xmlns:a16="http://schemas.microsoft.com/office/drawing/2014/main" xmlns="" id="{4DE6E1CE-2BEB-4644-809C-FD755507A908}"/>
                  </a:ext>
                </a:extLst>
              </p:cNvPr>
              <p:cNvSpPr txBox="1"/>
              <p:nvPr/>
            </p:nvSpPr>
            <p:spPr>
              <a:xfrm>
                <a:off x="907359" y="1178226"/>
                <a:ext cx="6407842" cy="874505"/>
              </a:xfrm>
              <a:prstGeom prst="rect">
                <a:avLst/>
              </a:prstGeom>
              <a:solidFill>
                <a:schemeClr val="tx1"/>
              </a:solidFill>
            </p:spPr>
            <p:txBody>
              <a:bodyPr wrap="square" rtlCol="0">
                <a:spAutoFit/>
              </a:bodyPr>
              <a:lstStyle/>
              <a:p>
                <a:pPr algn="ctr"/>
                <a:r>
                  <a:rPr lang="en-US" sz="1400" b="1" dirty="0">
                    <a:solidFill>
                      <a:srgbClr val="002060"/>
                    </a:solidFill>
                  </a:rPr>
                  <a:t>FIVE OR MORE DRINKS IN A ROW: </a:t>
                </a:r>
              </a:p>
              <a:p>
                <a:pPr algn="ctr"/>
                <a:r>
                  <a:rPr lang="en-US" sz="1400" b="1" dirty="0">
                    <a:solidFill>
                      <a:srgbClr val="002060"/>
                    </a:solidFill>
                  </a:rPr>
                  <a:t>Trends in 2-Week Prevalence</a:t>
                </a:r>
              </a:p>
            </p:txBody>
          </p:sp>
        </p:grpSp>
        <p:sp>
          <p:nvSpPr>
            <p:cNvPr id="12" name="TextBox 11">
              <a:extLst>
                <a:ext uri="{FF2B5EF4-FFF2-40B4-BE49-F238E27FC236}">
                  <a16:creationId xmlns:a16="http://schemas.microsoft.com/office/drawing/2014/main" xmlns="" id="{BB94DE00-2088-46AD-9BB4-489E9048E86A}"/>
                </a:ext>
              </a:extLst>
            </p:cNvPr>
            <p:cNvSpPr txBox="1"/>
            <p:nvPr/>
          </p:nvSpPr>
          <p:spPr>
            <a:xfrm>
              <a:off x="589073" y="5361312"/>
              <a:ext cx="3626986" cy="517710"/>
            </a:xfrm>
            <a:prstGeom prst="rect">
              <a:avLst/>
            </a:prstGeom>
            <a:noFill/>
          </p:spPr>
          <p:txBody>
            <a:bodyPr wrap="square" rtlCol="0">
              <a:spAutoFit/>
            </a:bodyPr>
            <a:lstStyle/>
            <a:p>
              <a:pPr algn="ctr"/>
              <a:r>
                <a:rPr lang="en-US" b="1" i="1" dirty="0">
                  <a:solidFill>
                    <a:srgbClr val="FF0000"/>
                  </a:solidFill>
                </a:rPr>
                <a:t>This is an all-time low for college students!</a:t>
              </a:r>
            </a:p>
          </p:txBody>
        </p:sp>
      </p:grpSp>
      <p:sp>
        <p:nvSpPr>
          <p:cNvPr id="13" name="TextBox 12">
            <a:extLst>
              <a:ext uri="{FF2B5EF4-FFF2-40B4-BE49-F238E27FC236}">
                <a16:creationId xmlns:a16="http://schemas.microsoft.com/office/drawing/2014/main" xmlns="" id="{2B35A22C-095A-4365-8E87-CA2381988F7C}"/>
              </a:ext>
            </a:extLst>
          </p:cNvPr>
          <p:cNvSpPr txBox="1"/>
          <p:nvPr/>
        </p:nvSpPr>
        <p:spPr>
          <a:xfrm>
            <a:off x="3428748" y="6610045"/>
            <a:ext cx="5715251" cy="20955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schemeClr val="tx2"/>
                </a:solidFill>
                <a:effectLst/>
                <a:uLnTx/>
                <a:uFillTx/>
                <a:latin typeface="Arial" charset="0"/>
                <a:ea typeface="+mn-ea"/>
                <a:cs typeface="+mn-cs"/>
              </a:rPr>
              <a:t> Source: Monitoring the Future 2019</a:t>
            </a:r>
          </a:p>
        </p:txBody>
      </p:sp>
      <p:sp>
        <p:nvSpPr>
          <p:cNvPr id="27" name="TextBox 26">
            <a:extLst>
              <a:ext uri="{FF2B5EF4-FFF2-40B4-BE49-F238E27FC236}">
                <a16:creationId xmlns:a16="http://schemas.microsoft.com/office/drawing/2014/main" xmlns="" id="{6971A9C4-498C-4B65-B6C9-FEC831880CBE}"/>
              </a:ext>
            </a:extLst>
          </p:cNvPr>
          <p:cNvSpPr txBox="1"/>
          <p:nvPr/>
        </p:nvSpPr>
        <p:spPr>
          <a:xfrm>
            <a:off x="4808111" y="1407135"/>
            <a:ext cx="4335887" cy="923330"/>
          </a:xfrm>
          <a:prstGeom prst="rect">
            <a:avLst/>
          </a:prstGeom>
          <a:noFill/>
        </p:spPr>
        <p:txBody>
          <a:bodyPr wrap="square" rtlCol="0">
            <a:spAutoFit/>
          </a:bodyPr>
          <a:lstStyle/>
          <a:p>
            <a:r>
              <a:rPr lang="en-US" b="1" dirty="0">
                <a:solidFill>
                  <a:schemeClr val="tx2"/>
                </a:solidFill>
                <a:latin typeface="Arial Nova Cond" panose="020B0506020202020204" pitchFamily="34" charset="0"/>
              </a:rPr>
              <a:t>PROGRESS: Binge drinking among college students has declined from over 40% in 1980 to under 30% in 2018</a:t>
            </a:r>
          </a:p>
        </p:txBody>
      </p:sp>
    </p:spTree>
    <p:extLst>
      <p:ext uri="{BB962C8B-B14F-4D97-AF65-F5344CB8AC3E}">
        <p14:creationId xmlns:p14="http://schemas.microsoft.com/office/powerpoint/2010/main" val="3038676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527544-F53D-4FAD-9081-B0476C981296}"/>
              </a:ext>
            </a:extLst>
          </p:cNvPr>
          <p:cNvSpPr>
            <a:spLocks noGrp="1"/>
          </p:cNvSpPr>
          <p:nvPr>
            <p:ph type="title"/>
          </p:nvPr>
        </p:nvSpPr>
        <p:spPr>
          <a:xfrm>
            <a:off x="304800" y="10622"/>
            <a:ext cx="8534400" cy="1047213"/>
          </a:xfrm>
        </p:spPr>
        <p:txBody>
          <a:bodyPr anchor="ctr"/>
          <a:lstStyle/>
          <a:p>
            <a:r>
              <a:rPr lang="en-US" dirty="0"/>
              <a:t>Milestones in Treatment and Medications Development for Alcohol Use Disorder</a:t>
            </a:r>
          </a:p>
        </p:txBody>
      </p:sp>
      <p:sp>
        <p:nvSpPr>
          <p:cNvPr id="3" name="Content Placeholder 2">
            <a:extLst>
              <a:ext uri="{FF2B5EF4-FFF2-40B4-BE49-F238E27FC236}">
                <a16:creationId xmlns:a16="http://schemas.microsoft.com/office/drawing/2014/main" xmlns="" id="{3D8DFB5D-B57E-44A0-9D02-F1AC69EC4A42}"/>
              </a:ext>
            </a:extLst>
          </p:cNvPr>
          <p:cNvSpPr>
            <a:spLocks noGrp="1"/>
          </p:cNvSpPr>
          <p:nvPr>
            <p:ph idx="1"/>
          </p:nvPr>
        </p:nvSpPr>
        <p:spPr>
          <a:xfrm>
            <a:off x="396522" y="1114469"/>
            <a:ext cx="8442677" cy="5105400"/>
          </a:xfrm>
        </p:spPr>
        <p:txBody>
          <a:bodyPr/>
          <a:lstStyle/>
          <a:p>
            <a:pPr>
              <a:spcAft>
                <a:spcPts val="600"/>
              </a:spcAft>
            </a:pPr>
            <a:r>
              <a:rPr lang="en-US" sz="2000" b="1" dirty="0">
                <a:solidFill>
                  <a:schemeClr val="tx2"/>
                </a:solidFill>
              </a:rPr>
              <a:t>1970</a:t>
            </a:r>
            <a:r>
              <a:rPr lang="en-US" sz="2000" b="1" dirty="0"/>
              <a:t>: When NIAAA was established,</a:t>
            </a:r>
            <a:r>
              <a:rPr lang="en-US" sz="2000" b="1" dirty="0">
                <a:solidFill>
                  <a:schemeClr val="tx2"/>
                </a:solidFill>
              </a:rPr>
              <a:t> </a:t>
            </a:r>
            <a:r>
              <a:rPr lang="en-US" sz="2000" b="1" dirty="0"/>
              <a:t>only </a:t>
            </a:r>
            <a:r>
              <a:rPr lang="en-US" sz="2000" b="1" dirty="0">
                <a:solidFill>
                  <a:schemeClr val="accent1"/>
                </a:solidFill>
              </a:rPr>
              <a:t>disulfiram</a:t>
            </a:r>
            <a:r>
              <a:rPr lang="en-US" sz="2000" b="1" dirty="0">
                <a:solidFill>
                  <a:schemeClr val="tx2"/>
                </a:solidFill>
              </a:rPr>
              <a:t> </a:t>
            </a:r>
            <a:r>
              <a:rPr lang="en-US" sz="2000" b="1" dirty="0"/>
              <a:t>was FDA approved for AUD treatment</a:t>
            </a:r>
            <a:endParaRPr lang="en-US" sz="2000" b="1" dirty="0">
              <a:solidFill>
                <a:schemeClr val="tx2"/>
              </a:solidFill>
            </a:endParaRPr>
          </a:p>
          <a:p>
            <a:pPr lvl="1">
              <a:spcAft>
                <a:spcPts val="600"/>
              </a:spcAft>
            </a:pPr>
            <a:r>
              <a:rPr lang="en-US" sz="2000" b="1" dirty="0">
                <a:solidFill>
                  <a:schemeClr val="tx2"/>
                </a:solidFill>
              </a:rPr>
              <a:t>1995</a:t>
            </a:r>
            <a:r>
              <a:rPr lang="en-US" sz="2000" b="1" dirty="0">
                <a:solidFill>
                  <a:srgbClr val="FFFFFF"/>
                </a:solidFill>
              </a:rPr>
              <a:t>: FDA approval of </a:t>
            </a:r>
            <a:r>
              <a:rPr lang="en-US" sz="2000" b="1" dirty="0">
                <a:solidFill>
                  <a:schemeClr val="accent1"/>
                </a:solidFill>
              </a:rPr>
              <a:t>naltrexone</a:t>
            </a:r>
            <a:r>
              <a:rPr lang="en-US" sz="2000" b="1" dirty="0">
                <a:solidFill>
                  <a:srgbClr val="FFFFFF"/>
                </a:solidFill>
              </a:rPr>
              <a:t> for AUD treatment (long-lasting injectable version approved by the FDA in </a:t>
            </a:r>
            <a:r>
              <a:rPr lang="en-US" sz="2000" b="1" dirty="0">
                <a:solidFill>
                  <a:schemeClr val="tx2"/>
                </a:solidFill>
              </a:rPr>
              <a:t>2006</a:t>
            </a:r>
            <a:r>
              <a:rPr lang="en-US" sz="2000" b="1" dirty="0"/>
              <a:t>)</a:t>
            </a:r>
          </a:p>
          <a:p>
            <a:pPr lvl="1">
              <a:spcAft>
                <a:spcPts val="600"/>
              </a:spcAft>
            </a:pPr>
            <a:r>
              <a:rPr lang="en-US" sz="2000" b="1" dirty="0">
                <a:solidFill>
                  <a:schemeClr val="tx2"/>
                </a:solidFill>
              </a:rPr>
              <a:t>2004</a:t>
            </a:r>
            <a:r>
              <a:rPr lang="en-US" sz="2000" b="1" dirty="0"/>
              <a:t>: FDA approval of </a:t>
            </a:r>
            <a:r>
              <a:rPr lang="en-US" sz="2000" b="1" dirty="0">
                <a:solidFill>
                  <a:schemeClr val="accent1"/>
                </a:solidFill>
              </a:rPr>
              <a:t>acamprosate </a:t>
            </a:r>
            <a:r>
              <a:rPr lang="en-US" sz="2000" b="1" dirty="0"/>
              <a:t>for treatment of AUD</a:t>
            </a:r>
          </a:p>
          <a:p>
            <a:pPr>
              <a:spcAft>
                <a:spcPts val="600"/>
              </a:spcAft>
            </a:pPr>
            <a:r>
              <a:rPr lang="en-US" sz="2000" b="1" dirty="0">
                <a:solidFill>
                  <a:schemeClr val="tx2"/>
                </a:solidFill>
              </a:rPr>
              <a:t>1990s</a:t>
            </a:r>
            <a:r>
              <a:rPr lang="en-US" sz="2000" b="1" dirty="0"/>
              <a:t> </a:t>
            </a:r>
            <a:r>
              <a:rPr lang="en-US" sz="2000" b="1" dirty="0">
                <a:solidFill>
                  <a:schemeClr val="tx2"/>
                </a:solidFill>
              </a:rPr>
              <a:t>to present</a:t>
            </a:r>
            <a:r>
              <a:rPr lang="en-US" sz="2000" b="1" dirty="0"/>
              <a:t>: </a:t>
            </a:r>
            <a:r>
              <a:rPr lang="en-US" sz="2000" b="1" dirty="0">
                <a:solidFill>
                  <a:schemeClr val="accent1"/>
                </a:solidFill>
              </a:rPr>
              <a:t>Behavioral therapies </a:t>
            </a:r>
            <a:r>
              <a:rPr lang="en-US" sz="2000" b="1" dirty="0"/>
              <a:t>for AUD, such as cognitive behavioral therapy, motivational interviewing, and AA/12-step facilitation, have proven effective and have paved the way for treatment of other substance use disorders</a:t>
            </a:r>
            <a:endParaRPr lang="en-US" sz="2000" b="1" dirty="0">
              <a:solidFill>
                <a:schemeClr val="tx2"/>
              </a:solidFill>
            </a:endParaRPr>
          </a:p>
          <a:p>
            <a:pPr>
              <a:spcAft>
                <a:spcPts val="600"/>
              </a:spcAft>
            </a:pPr>
            <a:r>
              <a:rPr lang="en-US" sz="2000" b="1" dirty="0">
                <a:solidFill>
                  <a:schemeClr val="tx2"/>
                </a:solidFill>
              </a:rPr>
              <a:t>2005</a:t>
            </a:r>
            <a:r>
              <a:rPr lang="en-US" sz="2000" b="1" dirty="0"/>
              <a:t>: NIAAA published </a:t>
            </a:r>
            <a:r>
              <a:rPr lang="en-US" sz="2000" b="1" i="1" dirty="0"/>
              <a:t>Helping Patients Who Drink Too Much: A Clinician’s Guide </a:t>
            </a:r>
            <a:r>
              <a:rPr lang="en-US" sz="2000" b="1" dirty="0"/>
              <a:t>to support integration of SBI in primary care</a:t>
            </a:r>
          </a:p>
          <a:p>
            <a:pPr>
              <a:spcAft>
                <a:spcPts val="600"/>
              </a:spcAft>
            </a:pPr>
            <a:r>
              <a:rPr lang="en-US" sz="2000" b="1" dirty="0">
                <a:solidFill>
                  <a:schemeClr val="tx2"/>
                </a:solidFill>
              </a:rPr>
              <a:t>2007</a:t>
            </a:r>
            <a:r>
              <a:rPr lang="en-US" sz="2000" b="1" dirty="0"/>
              <a:t>: Launch of NIAAA Clinical Investigations Group, a nationwide network of research sites for conducting Phase II clinical trials of promising compounds </a:t>
            </a:r>
          </a:p>
          <a:p>
            <a:pPr lvl="1">
              <a:spcAft>
                <a:spcPts val="600"/>
              </a:spcAft>
            </a:pPr>
            <a:r>
              <a:rPr lang="en-US" sz="2000" b="1" dirty="0"/>
              <a:t>Supported by NIAAA Human Laboratory Program (started in </a:t>
            </a:r>
            <a:r>
              <a:rPr lang="en-US" sz="2000" b="1" dirty="0">
                <a:solidFill>
                  <a:schemeClr val="tx2"/>
                </a:solidFill>
              </a:rPr>
              <a:t>2016</a:t>
            </a:r>
            <a:r>
              <a:rPr lang="en-US" sz="2000" b="1" dirty="0"/>
              <a:t>) that screens candidate compounds for effectiveness</a:t>
            </a:r>
          </a:p>
          <a:p>
            <a:pPr marL="0" indent="0">
              <a:buNone/>
            </a:pPr>
            <a:endParaRPr lang="en-US" sz="2000" dirty="0"/>
          </a:p>
        </p:txBody>
      </p:sp>
    </p:spTree>
    <p:extLst>
      <p:ext uri="{BB962C8B-B14F-4D97-AF65-F5344CB8AC3E}">
        <p14:creationId xmlns:p14="http://schemas.microsoft.com/office/powerpoint/2010/main" val="3752303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C05125A-0344-4B12-A13F-8BFC602EF81A}"/>
              </a:ext>
            </a:extLst>
          </p:cNvPr>
          <p:cNvSpPr txBox="1"/>
          <p:nvPr/>
        </p:nvSpPr>
        <p:spPr>
          <a:xfrm>
            <a:off x="0" y="152400"/>
            <a:ext cx="9144000" cy="1231106"/>
          </a:xfrm>
          <a:prstGeom prst="rect">
            <a:avLst/>
          </a:prstGeom>
          <a:noFill/>
        </p:spPr>
        <p:txBody>
          <a:bodyPr wrap="square" rtlCol="0">
            <a:spAutoFit/>
          </a:bodyPr>
          <a:lstStyle/>
          <a:p>
            <a:pPr algn="ctr"/>
            <a:r>
              <a:rPr lang="en-US" sz="2800" b="1" kern="0" dirty="0">
                <a:solidFill>
                  <a:schemeClr val="tx2"/>
                </a:solidFill>
              </a:rPr>
              <a:t>Ongoing Efforts to Close the Treatment Gap: Resources for the Public</a:t>
            </a:r>
          </a:p>
          <a:p>
            <a:endParaRPr lang="en-US" dirty="0"/>
          </a:p>
        </p:txBody>
      </p:sp>
      <p:sp>
        <p:nvSpPr>
          <p:cNvPr id="5" name="Content Placeholder 2">
            <a:extLst>
              <a:ext uri="{FF2B5EF4-FFF2-40B4-BE49-F238E27FC236}">
                <a16:creationId xmlns:a16="http://schemas.microsoft.com/office/drawing/2014/main" xmlns="" id="{AAE44F29-08AE-4C54-A52E-688EAF3AD1C4}"/>
              </a:ext>
            </a:extLst>
          </p:cNvPr>
          <p:cNvSpPr>
            <a:spLocks noGrp="1"/>
          </p:cNvSpPr>
          <p:nvPr>
            <p:ph idx="1"/>
          </p:nvPr>
        </p:nvSpPr>
        <p:spPr>
          <a:xfrm>
            <a:off x="341871" y="1490130"/>
            <a:ext cx="4636531" cy="5105400"/>
          </a:xfrm>
        </p:spPr>
        <p:txBody>
          <a:bodyPr/>
          <a:lstStyle/>
          <a:p>
            <a:pPr>
              <a:spcAft>
                <a:spcPts val="600"/>
              </a:spcAft>
            </a:pPr>
            <a:r>
              <a:rPr lang="en-US" sz="2000" b="1" dirty="0">
                <a:solidFill>
                  <a:schemeClr val="tx2"/>
                </a:solidFill>
              </a:rPr>
              <a:t>2009</a:t>
            </a:r>
            <a:r>
              <a:rPr lang="en-US" sz="2000" b="1" dirty="0"/>
              <a:t>: NIAAA released Rethinking Drinking, a website and print publication to help individuals assess their drinking habits and find ways to make a change.</a:t>
            </a:r>
          </a:p>
          <a:p>
            <a:pPr marL="0" indent="0">
              <a:spcAft>
                <a:spcPts val="600"/>
              </a:spcAft>
              <a:buNone/>
            </a:pPr>
            <a:r>
              <a:rPr lang="en-US" sz="1600" b="1" i="1" dirty="0"/>
              <a:t>This website regularly receives 100,000+ visits   per month and the print edition has historically been NIAAA’s most-requested publication.</a:t>
            </a:r>
          </a:p>
          <a:p>
            <a:pPr marL="0" indent="0">
              <a:spcAft>
                <a:spcPts val="600"/>
              </a:spcAft>
              <a:buNone/>
            </a:pPr>
            <a:endParaRPr lang="en-US" sz="1600" b="1" i="1" dirty="0"/>
          </a:p>
          <a:p>
            <a:pPr>
              <a:spcAft>
                <a:spcPts val="600"/>
              </a:spcAft>
            </a:pPr>
            <a:r>
              <a:rPr lang="en-US" sz="2000" b="1" dirty="0">
                <a:solidFill>
                  <a:schemeClr val="tx2"/>
                </a:solidFill>
              </a:rPr>
              <a:t>2017</a:t>
            </a:r>
            <a:r>
              <a:rPr lang="en-US" sz="2000" b="1" dirty="0"/>
              <a:t>:</a:t>
            </a:r>
            <a:r>
              <a:rPr lang="en-US" sz="2000" b="1" dirty="0">
                <a:solidFill>
                  <a:schemeClr val="tx2"/>
                </a:solidFill>
              </a:rPr>
              <a:t> </a:t>
            </a:r>
            <a:r>
              <a:rPr lang="en-US" sz="2000" b="1" dirty="0"/>
              <a:t>NIAAA launched the </a:t>
            </a:r>
            <a:r>
              <a:rPr lang="en-US" sz="2000" b="1" i="1" dirty="0"/>
              <a:t>Alcohol Treatment Navigator</a:t>
            </a:r>
            <a:r>
              <a:rPr lang="en-US" sz="2000" b="1" dirty="0"/>
              <a:t>, an online resource to help people understand treatment options and locate nearby treatment</a:t>
            </a:r>
            <a:endParaRPr lang="en-US" sz="2000" b="1" i="1" dirty="0"/>
          </a:p>
        </p:txBody>
      </p:sp>
      <p:pic>
        <p:nvPicPr>
          <p:cNvPr id="6" name="Picture 5">
            <a:extLst>
              <a:ext uri="{FF2B5EF4-FFF2-40B4-BE49-F238E27FC236}">
                <a16:creationId xmlns:a16="http://schemas.microsoft.com/office/drawing/2014/main" xmlns="" id="{F0146E50-2FB1-4AD4-A897-D7F719F53C9F}"/>
              </a:ext>
            </a:extLst>
          </p:cNvPr>
          <p:cNvPicPr>
            <a:picLocks noChangeAspect="1"/>
          </p:cNvPicPr>
          <p:nvPr/>
        </p:nvPicPr>
        <p:blipFill rotWithShape="1">
          <a:blip r:embed="rId2"/>
          <a:srcRect b="40110"/>
          <a:stretch/>
        </p:blipFill>
        <p:spPr>
          <a:xfrm>
            <a:off x="5173139" y="1441211"/>
            <a:ext cx="3815264" cy="2267704"/>
          </a:xfrm>
          <a:prstGeom prst="rect">
            <a:avLst/>
          </a:prstGeom>
        </p:spPr>
      </p:pic>
      <p:pic>
        <p:nvPicPr>
          <p:cNvPr id="8" name="Picture 7" descr="Screenshot of the Alcohol Treatment Navigator website page for healthcare professionals. Includes a background image of a physician speaking with a patient.">
            <a:extLst>
              <a:ext uri="{FF2B5EF4-FFF2-40B4-BE49-F238E27FC236}">
                <a16:creationId xmlns:a16="http://schemas.microsoft.com/office/drawing/2014/main" xmlns="" id="{DAB97168-9815-4030-B173-B6263E3E9895}"/>
              </a:ext>
            </a:extLst>
          </p:cNvPr>
          <p:cNvPicPr>
            <a:picLocks noChangeAspect="1"/>
          </p:cNvPicPr>
          <p:nvPr/>
        </p:nvPicPr>
        <p:blipFill rotWithShape="1">
          <a:blip r:embed="rId3"/>
          <a:srcRect b="2181"/>
          <a:stretch/>
        </p:blipFill>
        <p:spPr>
          <a:xfrm>
            <a:off x="5172823" y="4117788"/>
            <a:ext cx="3819623" cy="2638614"/>
          </a:xfrm>
          <a:prstGeom prst="rect">
            <a:avLst/>
          </a:prstGeom>
        </p:spPr>
      </p:pic>
    </p:spTree>
    <p:extLst>
      <p:ext uri="{BB962C8B-B14F-4D97-AF65-F5344CB8AC3E}">
        <p14:creationId xmlns:p14="http://schemas.microsoft.com/office/powerpoint/2010/main" val="1914429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1BF517-9254-4A70-AEEB-CEA9B9D052DB}"/>
              </a:ext>
            </a:extLst>
          </p:cNvPr>
          <p:cNvSpPr>
            <a:spLocks noGrp="1"/>
          </p:cNvSpPr>
          <p:nvPr>
            <p:ph type="title"/>
          </p:nvPr>
        </p:nvSpPr>
        <p:spPr>
          <a:xfrm>
            <a:off x="304800" y="76200"/>
            <a:ext cx="8534400" cy="1143000"/>
          </a:xfrm>
        </p:spPr>
        <p:txBody>
          <a:bodyPr/>
          <a:lstStyle/>
          <a:p>
            <a:r>
              <a:rPr lang="en-US" dirty="0"/>
              <a:t>A New Report Highlights Changes in Alcohol-Related Deaths in the United States</a:t>
            </a:r>
          </a:p>
        </p:txBody>
      </p:sp>
      <p:sp>
        <p:nvSpPr>
          <p:cNvPr id="3" name="Content Placeholder 2">
            <a:extLst>
              <a:ext uri="{FF2B5EF4-FFF2-40B4-BE49-F238E27FC236}">
                <a16:creationId xmlns:a16="http://schemas.microsoft.com/office/drawing/2014/main" xmlns="" id="{3886CB18-6B98-4617-B005-B06502337A7B}"/>
              </a:ext>
            </a:extLst>
          </p:cNvPr>
          <p:cNvSpPr>
            <a:spLocks noGrp="1"/>
          </p:cNvSpPr>
          <p:nvPr>
            <p:ph idx="1"/>
          </p:nvPr>
        </p:nvSpPr>
        <p:spPr>
          <a:xfrm>
            <a:off x="609600" y="1063172"/>
            <a:ext cx="7315200" cy="5105400"/>
          </a:xfrm>
        </p:spPr>
        <p:txBody>
          <a:bodyPr/>
          <a:lstStyle/>
          <a:p>
            <a:pPr>
              <a:spcAft>
                <a:spcPts val="600"/>
              </a:spcAft>
            </a:pPr>
            <a:r>
              <a:rPr lang="en-US" sz="1900" b="1" dirty="0"/>
              <a:t>Alcohol-related deaths </a:t>
            </a:r>
            <a:r>
              <a:rPr lang="en-US" sz="1900" b="1" dirty="0">
                <a:solidFill>
                  <a:schemeClr val="tx2"/>
                </a:solidFill>
              </a:rPr>
              <a:t>doubled</a:t>
            </a:r>
            <a:r>
              <a:rPr lang="en-US" sz="1900" b="1" dirty="0"/>
              <a:t> from 1999 to 2017</a:t>
            </a:r>
          </a:p>
          <a:p>
            <a:pPr lvl="1">
              <a:spcAft>
                <a:spcPts val="0"/>
              </a:spcAft>
            </a:pPr>
            <a:r>
              <a:rPr lang="en-US" sz="1900" b="1" dirty="0"/>
              <a:t>Death rates were highest among men and middle-aged and older adults (ages 45-74)</a:t>
            </a:r>
          </a:p>
          <a:p>
            <a:pPr lvl="1">
              <a:spcAft>
                <a:spcPts val="0"/>
              </a:spcAft>
            </a:pPr>
            <a:r>
              <a:rPr lang="en-US" sz="1900" b="1" dirty="0"/>
              <a:t>Death rates increased over time across all age groups except 16-20 and 75+</a:t>
            </a:r>
          </a:p>
          <a:p>
            <a:pPr lvl="1">
              <a:spcAft>
                <a:spcPts val="1200"/>
              </a:spcAft>
            </a:pPr>
            <a:r>
              <a:rPr lang="en-US" sz="1900" b="1" dirty="0"/>
              <a:t>Increase in death rate over time was greater in women than men</a:t>
            </a:r>
          </a:p>
          <a:p>
            <a:pPr>
              <a:spcAft>
                <a:spcPts val="1200"/>
              </a:spcAft>
            </a:pPr>
            <a:r>
              <a:rPr lang="en-US" sz="1900" b="1" dirty="0"/>
              <a:t>These statistics align with other recent reports                                  that have highlighted changing trends in drinking 	        patterns and increased consequences of alcohol 		     in </a:t>
            </a:r>
            <a:r>
              <a:rPr lang="en-US" sz="1900" b="1" dirty="0">
                <a:solidFill>
                  <a:schemeClr val="tx2"/>
                </a:solidFill>
              </a:rPr>
              <a:t>women</a:t>
            </a:r>
            <a:r>
              <a:rPr lang="en-US" sz="1900" b="1" dirty="0"/>
              <a:t> and the </a:t>
            </a:r>
            <a:r>
              <a:rPr lang="en-US" sz="1900" b="1" dirty="0">
                <a:solidFill>
                  <a:schemeClr val="tx2"/>
                </a:solidFill>
              </a:rPr>
              <a:t>aging population</a:t>
            </a:r>
            <a:endParaRPr lang="en-US" sz="1900" b="1" dirty="0"/>
          </a:p>
          <a:p>
            <a:pPr>
              <a:spcAft>
                <a:spcPts val="1200"/>
              </a:spcAft>
            </a:pPr>
            <a:r>
              <a:rPr lang="en-US" sz="1900" b="1" dirty="0"/>
              <a:t>Alcohol plays a prominent role in 			               </a:t>
            </a:r>
            <a:r>
              <a:rPr lang="en-US" sz="1900" b="1" dirty="0">
                <a:solidFill>
                  <a:schemeClr val="tx2"/>
                </a:solidFill>
              </a:rPr>
              <a:t>“deaths of despair”</a:t>
            </a:r>
            <a:r>
              <a:rPr lang="en-US" sz="1900" b="1" dirty="0"/>
              <a:t>,</a:t>
            </a:r>
            <a:r>
              <a:rPr lang="en-US" sz="1900" b="1" dirty="0">
                <a:solidFill>
                  <a:schemeClr val="tx2"/>
                </a:solidFill>
              </a:rPr>
              <a:t> </a:t>
            </a:r>
            <a:r>
              <a:rPr lang="en-US" sz="1900" b="1" dirty="0"/>
              <a:t>contributing to:</a:t>
            </a:r>
          </a:p>
          <a:p>
            <a:pPr lvl="1">
              <a:spcAft>
                <a:spcPts val="0"/>
              </a:spcAft>
            </a:pPr>
            <a:r>
              <a:rPr lang="en-US" sz="1900" b="1" dirty="0"/>
              <a:t>15-20% of all drug overdoses</a:t>
            </a:r>
          </a:p>
          <a:p>
            <a:pPr lvl="1">
              <a:spcAft>
                <a:spcPts val="0"/>
              </a:spcAft>
            </a:pPr>
            <a:r>
              <a:rPr lang="en-US" sz="1900" b="1" dirty="0"/>
              <a:t>26% of suicides</a:t>
            </a:r>
          </a:p>
          <a:p>
            <a:pPr lvl="1">
              <a:spcAft>
                <a:spcPts val="0"/>
              </a:spcAft>
            </a:pPr>
            <a:r>
              <a:rPr lang="en-US" sz="1900" b="1" dirty="0"/>
              <a:t>50% of liver disease deaths</a:t>
            </a:r>
          </a:p>
          <a:p>
            <a:pPr>
              <a:spcAft>
                <a:spcPts val="600"/>
              </a:spcAft>
            </a:pPr>
            <a:endParaRPr lang="en-US" sz="1900" b="1" dirty="0"/>
          </a:p>
        </p:txBody>
      </p:sp>
      <p:sp>
        <p:nvSpPr>
          <p:cNvPr id="4" name="TextBox 3">
            <a:extLst>
              <a:ext uri="{FF2B5EF4-FFF2-40B4-BE49-F238E27FC236}">
                <a16:creationId xmlns:a16="http://schemas.microsoft.com/office/drawing/2014/main" xmlns="" id="{6433CFAE-91CD-4141-B649-A3D4EF02218D}"/>
              </a:ext>
            </a:extLst>
          </p:cNvPr>
          <p:cNvSpPr txBox="1"/>
          <p:nvPr/>
        </p:nvSpPr>
        <p:spPr>
          <a:xfrm>
            <a:off x="-174187" y="6581001"/>
            <a:ext cx="6523300" cy="276999"/>
          </a:xfrm>
          <a:prstGeom prst="rect">
            <a:avLst/>
          </a:prstGeom>
          <a:noFill/>
        </p:spPr>
        <p:txBody>
          <a:bodyPr wrap="square" rtlCol="0">
            <a:spAutoFit/>
          </a:bodyPr>
          <a:lstStyle/>
          <a:p>
            <a:pPr algn="r"/>
            <a:r>
              <a:rPr lang="en-US" sz="1200" b="1" dirty="0">
                <a:solidFill>
                  <a:schemeClr val="tx2"/>
                </a:solidFill>
              </a:rPr>
              <a:t>Citation: White AM, Castle IP, Hingson RW, and Powell PA. 2020. </a:t>
            </a:r>
            <a:r>
              <a:rPr lang="en-US" sz="1200" b="1" i="1" dirty="0">
                <a:solidFill>
                  <a:schemeClr val="tx2"/>
                </a:solidFill>
              </a:rPr>
              <a:t>ACER</a:t>
            </a:r>
            <a:r>
              <a:rPr lang="en-US" sz="1200" b="1" dirty="0">
                <a:solidFill>
                  <a:schemeClr val="tx2"/>
                </a:solidFill>
              </a:rPr>
              <a:t>. 44 (1):178-187</a:t>
            </a:r>
          </a:p>
        </p:txBody>
      </p:sp>
      <p:pic>
        <p:nvPicPr>
          <p:cNvPr id="16" name="Picture 15" descr="Line graph showing increasing deaths by poisoning, suicide, and liver disease in white non-hispanic men (age 45-54) from 2000 to 2015.">
            <a:extLst>
              <a:ext uri="{FF2B5EF4-FFF2-40B4-BE49-F238E27FC236}">
                <a16:creationId xmlns:a16="http://schemas.microsoft.com/office/drawing/2014/main" xmlns="" id="{FBDC95E5-3CA1-4C16-922D-61ED7D2C0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2382" y="3082992"/>
            <a:ext cx="2500196" cy="3574695"/>
          </a:xfrm>
          <a:prstGeom prst="rect">
            <a:avLst/>
          </a:prstGeom>
        </p:spPr>
      </p:pic>
      <p:sp>
        <p:nvSpPr>
          <p:cNvPr id="17" name="TextBox 16">
            <a:extLst>
              <a:ext uri="{FF2B5EF4-FFF2-40B4-BE49-F238E27FC236}">
                <a16:creationId xmlns:a16="http://schemas.microsoft.com/office/drawing/2014/main" xmlns="" id="{379084EA-AF00-41F9-AA67-B8173F769FA4}"/>
              </a:ext>
            </a:extLst>
          </p:cNvPr>
          <p:cNvSpPr txBox="1"/>
          <p:nvPr/>
        </p:nvSpPr>
        <p:spPr>
          <a:xfrm>
            <a:off x="7470911" y="6586837"/>
            <a:ext cx="2065867" cy="261610"/>
          </a:xfrm>
          <a:prstGeom prst="rect">
            <a:avLst/>
          </a:prstGeom>
          <a:noFill/>
        </p:spPr>
        <p:txBody>
          <a:bodyPr wrap="square" rtlCol="0">
            <a:spAutoFit/>
          </a:bodyPr>
          <a:lstStyle/>
          <a:p>
            <a:r>
              <a:rPr lang="en-US" sz="1100" b="1" i="1" dirty="0">
                <a:solidFill>
                  <a:schemeClr val="tx2"/>
                </a:solidFill>
              </a:rPr>
              <a:t>Case and Deaton, 2015</a:t>
            </a:r>
          </a:p>
        </p:txBody>
      </p:sp>
    </p:spTree>
    <p:extLst>
      <p:ext uri="{BB962C8B-B14F-4D97-AF65-F5344CB8AC3E}">
        <p14:creationId xmlns:p14="http://schemas.microsoft.com/office/powerpoint/2010/main" val="2473596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1448C7-E436-447A-9D8B-9388A01F349A}"/>
              </a:ext>
            </a:extLst>
          </p:cNvPr>
          <p:cNvSpPr>
            <a:spLocks noGrp="1"/>
          </p:cNvSpPr>
          <p:nvPr>
            <p:ph type="title"/>
          </p:nvPr>
        </p:nvSpPr>
        <p:spPr>
          <a:xfrm>
            <a:off x="304800" y="15532"/>
            <a:ext cx="8534400" cy="991691"/>
          </a:xfrm>
        </p:spPr>
        <p:txBody>
          <a:bodyPr anchor="ctr"/>
          <a:lstStyle/>
          <a:p>
            <a:r>
              <a:rPr lang="en-US" dirty="0"/>
              <a:t>Responding to Current Issues </a:t>
            </a:r>
            <a:br>
              <a:rPr lang="en-US" dirty="0"/>
            </a:br>
            <a:r>
              <a:rPr lang="en-US" dirty="0"/>
              <a:t>in Alcohol Research</a:t>
            </a:r>
          </a:p>
        </p:txBody>
      </p:sp>
      <p:sp>
        <p:nvSpPr>
          <p:cNvPr id="3" name="Content Placeholder 2">
            <a:extLst>
              <a:ext uri="{FF2B5EF4-FFF2-40B4-BE49-F238E27FC236}">
                <a16:creationId xmlns:a16="http://schemas.microsoft.com/office/drawing/2014/main" xmlns="" id="{159C95A6-6F6A-4F99-BB7B-9C7C635AB15B}"/>
              </a:ext>
            </a:extLst>
          </p:cNvPr>
          <p:cNvSpPr>
            <a:spLocks noGrp="1"/>
          </p:cNvSpPr>
          <p:nvPr>
            <p:ph idx="1"/>
          </p:nvPr>
        </p:nvSpPr>
        <p:spPr>
          <a:xfrm>
            <a:off x="304800" y="1214200"/>
            <a:ext cx="8534400" cy="5105400"/>
          </a:xfrm>
        </p:spPr>
        <p:txBody>
          <a:bodyPr/>
          <a:lstStyle/>
          <a:p>
            <a:r>
              <a:rPr lang="en-US" b="1" dirty="0">
                <a:solidFill>
                  <a:schemeClr val="tx2"/>
                </a:solidFill>
              </a:rPr>
              <a:t>Women and alcohol</a:t>
            </a:r>
          </a:p>
          <a:p>
            <a:pPr lvl="1"/>
            <a:r>
              <a:rPr lang="en-US" b="1" dirty="0"/>
              <a:t>NIAAA participation in Office of Research on Women’s Health (ORWH) RFA “Intersection of Sex and Gender Influences on Health and Disease” </a:t>
            </a:r>
            <a:r>
              <a:rPr lang="en-US" b="1" dirty="0">
                <a:solidFill>
                  <a:schemeClr val="accent1"/>
                </a:solidFill>
              </a:rPr>
              <a:t>(RFA-OD-19-029)</a:t>
            </a:r>
            <a:r>
              <a:rPr lang="en-US" b="1" dirty="0"/>
              <a:t> and several other ORHW NOSIs</a:t>
            </a:r>
          </a:p>
          <a:p>
            <a:r>
              <a:rPr lang="en-US" b="1" dirty="0">
                <a:solidFill>
                  <a:schemeClr val="tx2"/>
                </a:solidFill>
              </a:rPr>
              <a:t>Interactions between alcohol, pain, and sleep disturbances</a:t>
            </a:r>
          </a:p>
          <a:p>
            <a:pPr lvl="1"/>
            <a:r>
              <a:rPr lang="en-US" b="1" dirty="0"/>
              <a:t>Ongoing participation in HEAL initiative RFAs</a:t>
            </a:r>
          </a:p>
          <a:p>
            <a:pPr lvl="1"/>
            <a:r>
              <a:rPr lang="en-US" b="1" dirty="0"/>
              <a:t>NIAAA issued RFA “Mechanistic studies on chronic alcohol use and sleep homeostasis”</a:t>
            </a:r>
          </a:p>
          <a:p>
            <a:pPr lvl="1"/>
            <a:r>
              <a:rPr lang="en-US" b="1" dirty="0"/>
              <a:t>NIAAA participation in NCCIH FOA “Mechanisms Underlying the Contribution of Sleep Disturbances to Pain” </a:t>
            </a:r>
            <a:r>
              <a:rPr lang="en-US" b="1" dirty="0">
                <a:solidFill>
                  <a:schemeClr val="accent1"/>
                </a:solidFill>
              </a:rPr>
              <a:t>(PA-19-200)</a:t>
            </a:r>
          </a:p>
          <a:p>
            <a:r>
              <a:rPr lang="en-US" b="1" dirty="0">
                <a:solidFill>
                  <a:schemeClr val="tx2"/>
                </a:solidFill>
              </a:rPr>
              <a:t>Alcohol use among aging adults</a:t>
            </a:r>
          </a:p>
          <a:p>
            <a:pPr lvl="1"/>
            <a:r>
              <a:rPr lang="en-US" b="1" dirty="0"/>
              <a:t>NIAAA collaboration with NIA for RFA “Impact of Alcohol on the Onset and Progression of Alzheimer’s Disease and Its Related Dementias” </a:t>
            </a:r>
          </a:p>
          <a:p>
            <a:pPr lvl="1"/>
            <a:endParaRPr lang="en-US" b="1" dirty="0">
              <a:solidFill>
                <a:schemeClr val="accent1"/>
              </a:solidFill>
            </a:endParaRPr>
          </a:p>
        </p:txBody>
      </p:sp>
    </p:spTree>
    <p:extLst>
      <p:ext uri="{BB962C8B-B14F-4D97-AF65-F5344CB8AC3E}">
        <p14:creationId xmlns:p14="http://schemas.microsoft.com/office/powerpoint/2010/main" val="1878402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E9BBC50A-6A43-4A74-94AA-5FB436C95218}"/>
              </a:ext>
            </a:extLst>
          </p:cNvPr>
          <p:cNvSpPr>
            <a:spLocks noGrp="1"/>
          </p:cNvSpPr>
          <p:nvPr>
            <p:ph type="title"/>
          </p:nvPr>
        </p:nvSpPr>
        <p:spPr>
          <a:xfrm>
            <a:off x="304800" y="15532"/>
            <a:ext cx="8534400" cy="991691"/>
          </a:xfrm>
        </p:spPr>
        <p:txBody>
          <a:bodyPr anchor="ctr"/>
          <a:lstStyle/>
          <a:p>
            <a:r>
              <a:rPr lang="en-US" dirty="0"/>
              <a:t>Moving Forward</a:t>
            </a:r>
          </a:p>
        </p:txBody>
      </p:sp>
      <p:sp>
        <p:nvSpPr>
          <p:cNvPr id="6" name="Content Placeholder 2">
            <a:extLst>
              <a:ext uri="{FF2B5EF4-FFF2-40B4-BE49-F238E27FC236}">
                <a16:creationId xmlns:a16="http://schemas.microsoft.com/office/drawing/2014/main" xmlns="" id="{BC502623-E38C-42B2-BABE-E216853A6F28}"/>
              </a:ext>
            </a:extLst>
          </p:cNvPr>
          <p:cNvSpPr txBox="1">
            <a:spLocks/>
          </p:cNvSpPr>
          <p:nvPr/>
        </p:nvSpPr>
        <p:spPr bwMode="auto">
          <a:xfrm>
            <a:off x="436916" y="1136403"/>
            <a:ext cx="8146367" cy="4267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0188" indent="-230188" algn="l" rtl="0" eaLnBrk="0" fontAlgn="base" hangingPunct="0">
              <a:spcBef>
                <a:spcPct val="10000"/>
              </a:spcBef>
              <a:spcAft>
                <a:spcPct val="0"/>
              </a:spcAft>
              <a:buClr>
                <a:schemeClr val="accent1"/>
              </a:buClr>
              <a:buSzPct val="125000"/>
              <a:buChar char="•"/>
              <a:defRPr sz="2100">
                <a:solidFill>
                  <a:schemeClr val="tx1"/>
                </a:solidFill>
                <a:latin typeface="+mn-lt"/>
                <a:ea typeface="ＭＳ Ｐゴシック" charset="-128"/>
                <a:cs typeface="ＭＳ Ｐゴシック" charset="-128"/>
              </a:defRPr>
            </a:lvl1pPr>
            <a:lvl2pPr marL="630238" indent="-231775" algn="l" rtl="0" eaLnBrk="0" fontAlgn="base" hangingPunct="0">
              <a:spcBef>
                <a:spcPct val="10000"/>
              </a:spcBef>
              <a:spcAft>
                <a:spcPct val="0"/>
              </a:spcAft>
              <a:buClr>
                <a:schemeClr val="accent1"/>
              </a:buClr>
              <a:buChar char="–"/>
              <a:defRPr sz="2100">
                <a:solidFill>
                  <a:schemeClr val="tx1"/>
                </a:solidFill>
                <a:latin typeface="+mn-lt"/>
                <a:ea typeface="ＭＳ Ｐゴシック" charset="-128"/>
              </a:defRPr>
            </a:lvl2pPr>
            <a:lvl3pPr marL="1143000" indent="-228600" algn="l" rtl="0" eaLnBrk="0" fontAlgn="base" hangingPunct="0">
              <a:spcBef>
                <a:spcPct val="1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10000"/>
              </a:spcBef>
              <a:spcAft>
                <a:spcPct val="0"/>
              </a:spcAft>
              <a:buChar char="–"/>
              <a:defRPr sz="2400">
                <a:solidFill>
                  <a:schemeClr val="tx1"/>
                </a:solidFill>
                <a:latin typeface="+mn-lt"/>
                <a:ea typeface="ＭＳ Ｐゴシック" charset="-128"/>
              </a:defRPr>
            </a:lvl4pPr>
            <a:lvl5pPr marL="2057400" indent="-228600" algn="l" rtl="0" eaLnBrk="0" fontAlgn="base" hangingPunct="0">
              <a:spcBef>
                <a:spcPct val="10000"/>
              </a:spcBef>
              <a:spcAft>
                <a:spcPct val="0"/>
              </a:spcAft>
              <a:buChar char="»"/>
              <a:defRPr sz="2400">
                <a:solidFill>
                  <a:schemeClr val="tx1"/>
                </a:solidFill>
                <a:latin typeface="+mn-lt"/>
                <a:ea typeface="ＭＳ Ｐゴシック" charset="-128"/>
              </a:defRPr>
            </a:lvl5pPr>
            <a:lvl6pPr marL="2514600" indent="-228600" algn="l" rtl="0" eaLnBrk="0" fontAlgn="base" hangingPunct="0">
              <a:spcBef>
                <a:spcPct val="10000"/>
              </a:spcBef>
              <a:spcAft>
                <a:spcPct val="0"/>
              </a:spcAft>
              <a:buChar char="»"/>
              <a:defRPr sz="2400">
                <a:solidFill>
                  <a:schemeClr val="tx1"/>
                </a:solidFill>
                <a:latin typeface="+mn-lt"/>
                <a:ea typeface="ＭＳ Ｐゴシック" charset="-128"/>
              </a:defRPr>
            </a:lvl6pPr>
            <a:lvl7pPr marL="2971800" indent="-228600" algn="l" rtl="0" eaLnBrk="0" fontAlgn="base" hangingPunct="0">
              <a:spcBef>
                <a:spcPct val="10000"/>
              </a:spcBef>
              <a:spcAft>
                <a:spcPct val="0"/>
              </a:spcAft>
              <a:buChar char="»"/>
              <a:defRPr sz="2400">
                <a:solidFill>
                  <a:schemeClr val="tx1"/>
                </a:solidFill>
                <a:latin typeface="+mn-lt"/>
                <a:ea typeface="ＭＳ Ｐゴシック" charset="-128"/>
              </a:defRPr>
            </a:lvl7pPr>
            <a:lvl8pPr marL="3429000" indent="-228600" algn="l" rtl="0" eaLnBrk="0" fontAlgn="base" hangingPunct="0">
              <a:spcBef>
                <a:spcPct val="10000"/>
              </a:spcBef>
              <a:spcAft>
                <a:spcPct val="0"/>
              </a:spcAft>
              <a:buChar char="»"/>
              <a:defRPr sz="2400">
                <a:solidFill>
                  <a:schemeClr val="tx1"/>
                </a:solidFill>
                <a:latin typeface="+mn-lt"/>
                <a:ea typeface="ＭＳ Ｐゴシック" charset="-128"/>
              </a:defRPr>
            </a:lvl8pPr>
            <a:lvl9pPr marL="3886200" indent="-228600" algn="l" rtl="0" eaLnBrk="0" fontAlgn="base" hangingPunct="0">
              <a:spcBef>
                <a:spcPct val="10000"/>
              </a:spcBef>
              <a:spcAft>
                <a:spcPct val="0"/>
              </a:spcAft>
              <a:buChar char="»"/>
              <a:defRPr sz="2400">
                <a:solidFill>
                  <a:schemeClr val="tx1"/>
                </a:solidFill>
                <a:latin typeface="+mn-lt"/>
                <a:ea typeface="ＭＳ Ｐゴシック" charset="-128"/>
              </a:defRPr>
            </a:lvl9pPr>
          </a:lstStyle>
          <a:p>
            <a:pPr defTabSz="914400">
              <a:spcAft>
                <a:spcPts val="600"/>
              </a:spcAft>
            </a:pPr>
            <a:r>
              <a:rPr lang="en-US" sz="1900" b="1" kern="0" dirty="0">
                <a:solidFill>
                  <a:schemeClr val="tx2"/>
                </a:solidFill>
              </a:rPr>
              <a:t>Recovery research </a:t>
            </a:r>
            <a:r>
              <a:rPr lang="en-US" sz="1900" b="1" kern="0" dirty="0"/>
              <a:t>could benefit from a common definition of recovery for increased consistency in recovery assessment</a:t>
            </a:r>
          </a:p>
          <a:p>
            <a:pPr lvl="1" defTabSz="914400">
              <a:spcAft>
                <a:spcPts val="0"/>
              </a:spcAft>
            </a:pPr>
            <a:r>
              <a:rPr lang="en-US" sz="1900" b="1" kern="0" dirty="0"/>
              <a:t>In consultation with key stakeholders, NIAAA proposed </a:t>
            </a:r>
            <a:r>
              <a:rPr lang="en-US" sz="1900" b="1" dirty="0"/>
              <a:t>defining recovery as </a:t>
            </a:r>
            <a:r>
              <a:rPr lang="en-US" sz="1900" b="1" i="1" dirty="0">
                <a:solidFill>
                  <a:schemeClr val="accent1"/>
                </a:solidFill>
              </a:rPr>
              <a:t>a process through which an individual pursues both remission from AUD and cessation from heavy drinking</a:t>
            </a:r>
          </a:p>
          <a:p>
            <a:pPr lvl="1" defTabSz="914400">
              <a:spcAft>
                <a:spcPts val="0"/>
              </a:spcAft>
            </a:pPr>
            <a:r>
              <a:rPr lang="en-US" sz="1900" b="1" dirty="0"/>
              <a:t>Recovery may be characterized by fulfillment of basic needs, enhancements in social support and spirituality, and improvements in well-being</a:t>
            </a:r>
          </a:p>
          <a:p>
            <a:pPr lvl="1" defTabSz="914400">
              <a:spcAft>
                <a:spcPts val="600"/>
              </a:spcAft>
            </a:pPr>
            <a:r>
              <a:rPr lang="en-US" sz="1900" b="1" dirty="0"/>
              <a:t>Next steps: Dissemination and evaluation of this definition, which is open to revision based on empirical evidence</a:t>
            </a:r>
            <a:endParaRPr lang="en-US" sz="1900" b="1" kern="0" dirty="0"/>
          </a:p>
          <a:p>
            <a:pPr defTabSz="914400">
              <a:spcAft>
                <a:spcPts val="600"/>
              </a:spcAft>
            </a:pPr>
            <a:r>
              <a:rPr lang="en-US" sz="1900" b="1" kern="0" dirty="0">
                <a:solidFill>
                  <a:schemeClr val="tx2"/>
                </a:solidFill>
              </a:rPr>
              <a:t>FASD research </a:t>
            </a:r>
            <a:r>
              <a:rPr lang="en-US" sz="1900" b="1" kern="0" dirty="0"/>
              <a:t>across the world currently reflects 11 different classification systems for FASD </a:t>
            </a:r>
          </a:p>
          <a:p>
            <a:pPr lvl="1" defTabSz="914400">
              <a:spcAft>
                <a:spcPts val="600"/>
              </a:spcAft>
            </a:pPr>
            <a:r>
              <a:rPr lang="en-US" sz="1900" b="1" kern="0" dirty="0"/>
              <a:t>In October 2019, </a:t>
            </a:r>
            <a:r>
              <a:rPr lang="en-US" sz="1900" b="1" dirty="0"/>
              <a:t>NIAAA convened a consensus meeting to initiate development of a single research classification system to harmonize international research efforts on FASD</a:t>
            </a:r>
          </a:p>
          <a:p>
            <a:pPr lvl="1" defTabSz="914400">
              <a:spcAft>
                <a:spcPts val="600"/>
              </a:spcAft>
            </a:pPr>
            <a:r>
              <a:rPr lang="en-US" sz="1900" b="1" dirty="0"/>
              <a:t>This effort is ongoing…stay tuned!</a:t>
            </a:r>
          </a:p>
          <a:p>
            <a:pPr defTabSz="914400">
              <a:spcAft>
                <a:spcPts val="600"/>
              </a:spcAft>
            </a:pPr>
            <a:endParaRPr lang="en-US" sz="1900" b="1" kern="0" dirty="0"/>
          </a:p>
        </p:txBody>
      </p:sp>
    </p:spTree>
    <p:extLst>
      <p:ext uri="{BB962C8B-B14F-4D97-AF65-F5344CB8AC3E}">
        <p14:creationId xmlns:p14="http://schemas.microsoft.com/office/powerpoint/2010/main" val="1738045734"/>
      </p:ext>
    </p:extLst>
  </p:cSld>
  <p:clrMapOvr>
    <a:masterClrMapping/>
  </p:clrMapOvr>
</p:sld>
</file>

<file path=ppt/theme/theme1.xml><?xml version="1.0" encoding="utf-8"?>
<a:theme xmlns:a="http://schemas.openxmlformats.org/drawingml/2006/main" name="1_Blank Presentation">
  <a:themeElements>
    <a:clrScheme name="Custom 5">
      <a:dk1>
        <a:srgbClr val="000000"/>
      </a:dk1>
      <a:lt1>
        <a:srgbClr val="FFFFFF"/>
      </a:lt1>
      <a:dk2>
        <a:srgbClr val="674E6E"/>
      </a:dk2>
      <a:lt2>
        <a:srgbClr val="FFFF00"/>
      </a:lt2>
      <a:accent1>
        <a:srgbClr val="FF9933"/>
      </a:accent1>
      <a:accent2>
        <a:srgbClr val="0098FF"/>
      </a:accent2>
      <a:accent3>
        <a:srgbClr val="FFFF00"/>
      </a:accent3>
      <a:accent4>
        <a:srgbClr val="C00000"/>
      </a:accent4>
      <a:accent5>
        <a:srgbClr val="FFCAAD"/>
      </a:accent5>
      <a:accent6>
        <a:srgbClr val="0089E7"/>
      </a:accent6>
      <a:hlink>
        <a:srgbClr val="FF00FF"/>
      </a:hlink>
      <a:folHlink>
        <a:srgbClr val="990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triangle" w="med" len="med"/>
          <a:tailEnd type="stealth" w="med" len="lg"/>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1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triangle" w="med" len="med"/>
          <a:tailEnd type="stealth" w="med" len="lg"/>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1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674E6E"/>
        </a:dk2>
        <a:lt2>
          <a:srgbClr val="FFFF00"/>
        </a:lt2>
        <a:accent1>
          <a:srgbClr val="FF9933"/>
        </a:accent1>
        <a:accent2>
          <a:srgbClr val="0098FF"/>
        </a:accent2>
        <a:accent3>
          <a:srgbClr val="B8B2BA"/>
        </a:accent3>
        <a:accent4>
          <a:srgbClr val="DADADA"/>
        </a:accent4>
        <a:accent5>
          <a:srgbClr val="FFCAAD"/>
        </a:accent5>
        <a:accent6>
          <a:srgbClr val="0089E7"/>
        </a:accent6>
        <a:hlink>
          <a:srgbClr val="FF00FF"/>
        </a:hlink>
        <a:folHlink>
          <a:srgbClr val="99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2498</TotalTime>
  <Words>1114</Words>
  <Application>Microsoft Office PowerPoint</Application>
  <PresentationFormat>On-screen Show (4:3)</PresentationFormat>
  <Paragraphs>108</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1_Blank Presentation</vt:lpstr>
      <vt:lpstr>Celebrating 50 Years of Alcohol Research: NIAAA Milestones and Priorities</vt:lpstr>
      <vt:lpstr>Milestones in FASD Research</vt:lpstr>
      <vt:lpstr>Milestones in Prevention</vt:lpstr>
      <vt:lpstr>Milestones in Prevention: College Drinking</vt:lpstr>
      <vt:lpstr>Milestones in Treatment and Medications Development for Alcohol Use Disorder</vt:lpstr>
      <vt:lpstr>PowerPoint Presentation</vt:lpstr>
      <vt:lpstr>A New Report Highlights Changes in Alcohol-Related Deaths in the United States</vt:lpstr>
      <vt:lpstr>Responding to Current Issues  in Alcohol Research</vt:lpstr>
      <vt:lpstr>Moving Forward</vt:lpstr>
      <vt:lpstr>Supporting Research on Alcohol and COVID-19</vt:lpstr>
      <vt:lpstr>NIAAA Commitment to Supporting a Diverse Research Community and Research on Health Disparities</vt:lpstr>
      <vt:lpstr>Supporting the Next Generation of Alcohol Researchers: Increases in NIAAA Training and Career Development Awards</vt:lpstr>
      <vt:lpstr>Are we experiencing a cultural shift in attitudes about alcohol use?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Report Highlights Changes in Alcohol-Related Deaths in the United States</dc:title>
  <dc:creator>Anderson, Rachel (NIH/NIAAA) [E]</dc:creator>
  <cp:lastModifiedBy>Owner</cp:lastModifiedBy>
  <cp:revision>76</cp:revision>
  <dcterms:created xsi:type="dcterms:W3CDTF">2020-06-16T19:09:35Z</dcterms:created>
  <dcterms:modified xsi:type="dcterms:W3CDTF">2020-06-25T00:14:51Z</dcterms:modified>
</cp:coreProperties>
</file>