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804" r:id="rId2"/>
  </p:sldMasterIdLst>
  <p:notesMasterIdLst>
    <p:notesMasterId r:id="rId39"/>
  </p:notesMasterIdLst>
  <p:sldIdLst>
    <p:sldId id="383" r:id="rId3"/>
    <p:sldId id="345" r:id="rId4"/>
    <p:sldId id="445" r:id="rId5"/>
    <p:sldId id="4663" r:id="rId6"/>
    <p:sldId id="4664" r:id="rId7"/>
    <p:sldId id="4665" r:id="rId8"/>
    <p:sldId id="4666" r:id="rId9"/>
    <p:sldId id="4671" r:id="rId10"/>
    <p:sldId id="4673" r:id="rId11"/>
    <p:sldId id="4668" r:id="rId12"/>
    <p:sldId id="4681" r:id="rId13"/>
    <p:sldId id="4680" r:id="rId14"/>
    <p:sldId id="4692" r:id="rId15"/>
    <p:sldId id="4691" r:id="rId16"/>
    <p:sldId id="4659" r:id="rId17"/>
    <p:sldId id="4678" r:id="rId18"/>
    <p:sldId id="2234" r:id="rId19"/>
    <p:sldId id="515" r:id="rId20"/>
    <p:sldId id="2213" r:id="rId21"/>
    <p:sldId id="4682" r:id="rId22"/>
    <p:sldId id="4655" r:id="rId23"/>
    <p:sldId id="2157" r:id="rId24"/>
    <p:sldId id="4675" r:id="rId25"/>
    <p:sldId id="4662" r:id="rId26"/>
    <p:sldId id="4685" r:id="rId27"/>
    <p:sldId id="4683" r:id="rId28"/>
    <p:sldId id="4687" r:id="rId29"/>
    <p:sldId id="4677" r:id="rId30"/>
    <p:sldId id="4690" r:id="rId31"/>
    <p:sldId id="446" r:id="rId32"/>
    <p:sldId id="2207" r:id="rId33"/>
    <p:sldId id="504" r:id="rId34"/>
    <p:sldId id="2231" r:id="rId35"/>
    <p:sldId id="4688" r:id="rId36"/>
    <p:sldId id="4693" r:id="rId37"/>
    <p:sldId id="46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5A50CC-490A-4D1B-8488-91DF0D10EEC7}">
          <p14:sldIdLst>
            <p14:sldId id="383"/>
            <p14:sldId id="345"/>
            <p14:sldId id="445"/>
            <p14:sldId id="4663"/>
            <p14:sldId id="4664"/>
            <p14:sldId id="4665"/>
            <p14:sldId id="4666"/>
            <p14:sldId id="4671"/>
            <p14:sldId id="4673"/>
            <p14:sldId id="4668"/>
            <p14:sldId id="4681"/>
            <p14:sldId id="4680"/>
            <p14:sldId id="4692"/>
            <p14:sldId id="4691"/>
            <p14:sldId id="4659"/>
            <p14:sldId id="4678"/>
            <p14:sldId id="2234"/>
            <p14:sldId id="515"/>
            <p14:sldId id="2213"/>
            <p14:sldId id="4682"/>
            <p14:sldId id="4655"/>
            <p14:sldId id="2157"/>
            <p14:sldId id="4675"/>
            <p14:sldId id="4662"/>
            <p14:sldId id="4685"/>
            <p14:sldId id="4683"/>
            <p14:sldId id="4687"/>
            <p14:sldId id="4677"/>
            <p14:sldId id="4690"/>
            <p14:sldId id="446"/>
            <p14:sldId id="2207"/>
            <p14:sldId id="504"/>
            <p14:sldId id="2231"/>
            <p14:sldId id="4688"/>
            <p14:sldId id="4693"/>
            <p14:sldId id="469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on, Rachel (NIH/OD) [E]" initials="A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87" autoAdjust="0"/>
    <p:restoredTop sz="96638" autoAdjust="0"/>
  </p:normalViewPr>
  <p:slideViewPr>
    <p:cSldViewPr>
      <p:cViewPr varScale="1">
        <p:scale>
          <a:sx n="74" d="100"/>
          <a:sy n="74" d="100"/>
        </p:scale>
        <p:origin x="-1032" y="-90"/>
      </p:cViewPr>
      <p:guideLst>
        <p:guide orient="horz" pos="2160"/>
        <p:guide pos="2880"/>
      </p:guideLst>
    </p:cSldViewPr>
  </p:slideViewPr>
  <p:outlineViewPr>
    <p:cViewPr>
      <p:scale>
        <a:sx n="33" d="100"/>
        <a:sy n="33" d="100"/>
      </p:scale>
      <p:origin x="0" y="-14549"/>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99" d="100"/>
          <a:sy n="99" d="100"/>
        </p:scale>
        <p:origin x="228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niaaa-wfs1.niaaa.nih.gov\sys\WP\SPB\00_DataGrp\00_KOOB\2018\RSA\R21_success\Success_Rate%20of%20RPG_R01_R21_1997-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2000" b="1" dirty="0">
                <a:solidFill>
                  <a:schemeClr val="tx1"/>
                </a:solidFill>
              </a:rPr>
              <a:t>NIAAA vs NIH RPG Success Rates 2014-2018</a:t>
            </a:r>
          </a:p>
        </c:rich>
      </c:tx>
      <c:layout>
        <c:manualLayout>
          <c:xMode val="edge"/>
          <c:yMode val="edge"/>
          <c:x val="0.17865089264831996"/>
          <c:y val="1.7685013790928922E-2"/>
        </c:manualLayout>
      </c:layout>
      <c:overlay val="0"/>
      <c:spPr>
        <a:noFill/>
        <a:ln>
          <a:noFill/>
        </a:ln>
        <a:effectLst/>
      </c:spPr>
    </c:title>
    <c:autoTitleDeleted val="0"/>
    <c:plotArea>
      <c:layout/>
      <c:lineChart>
        <c:grouping val="standard"/>
        <c:varyColors val="0"/>
        <c:ser>
          <c:idx val="0"/>
          <c:order val="0"/>
          <c:tx>
            <c:strRef>
              <c:f>Sheet1!$B$1</c:f>
              <c:strCache>
                <c:ptCount val="1"/>
                <c:pt idx="0">
                  <c:v>NIAAA RPG Success Rate</c:v>
                </c:pt>
              </c:strCache>
            </c:strRef>
          </c:tx>
          <c:spPr>
            <a:ln w="34925" cap="rnd">
              <a:solidFill>
                <a:schemeClr val="tx2"/>
              </a:solidFill>
              <a:round/>
            </a:ln>
            <a:effectLst/>
          </c:spPr>
          <c:marker>
            <c:symbol val="circle"/>
            <c:size val="5"/>
            <c:spPr>
              <a:solidFill>
                <a:schemeClr val="tx2"/>
              </a:solidFill>
              <a:ln w="15875">
                <a:solidFill>
                  <a:schemeClr val="tx2"/>
                </a:solidFill>
              </a:ln>
              <a:effectLst/>
            </c:spPr>
          </c:marker>
          <c:dLbls>
            <c:dLbl>
              <c:idx val="1"/>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297-472E-BA5D-31FC9F751333}"/>
                </c:ext>
              </c:extLst>
            </c:dLbl>
            <c:dLbl>
              <c:idx val="2"/>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297-472E-BA5D-31FC9F75133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Sheet1!$B$2:$B$6</c:f>
              <c:numCache>
                <c:formatCode>0.0%</c:formatCode>
                <c:ptCount val="5"/>
                <c:pt idx="0">
                  <c:v>0.192</c:v>
                </c:pt>
                <c:pt idx="1">
                  <c:v>0.16400000000000001</c:v>
                </c:pt>
                <c:pt idx="2">
                  <c:v>0.188</c:v>
                </c:pt>
                <c:pt idx="3">
                  <c:v>0.22</c:v>
                </c:pt>
                <c:pt idx="4">
                  <c:v>0.26700000000000002</c:v>
                </c:pt>
              </c:numCache>
            </c:numRef>
          </c:val>
          <c:smooth val="0"/>
          <c:extLst xmlns:c16r2="http://schemas.microsoft.com/office/drawing/2015/06/chart">
            <c:ext xmlns:c16="http://schemas.microsoft.com/office/drawing/2014/chart" uri="{C3380CC4-5D6E-409C-BE32-E72D297353CC}">
              <c16:uniqueId val="{00000000-6297-472E-BA5D-31FC9F751333}"/>
            </c:ext>
          </c:extLst>
        </c:ser>
        <c:ser>
          <c:idx val="1"/>
          <c:order val="1"/>
          <c:tx>
            <c:strRef>
              <c:f>Sheet1!$C$1</c:f>
              <c:strCache>
                <c:ptCount val="1"/>
                <c:pt idx="0">
                  <c:v>NIH RPG Success Rate</c:v>
                </c:pt>
              </c:strCache>
            </c:strRef>
          </c:tx>
          <c:spPr>
            <a:ln w="34925" cap="rnd">
              <a:solidFill>
                <a:schemeClr val="tx1"/>
              </a:solidFill>
              <a:round/>
            </a:ln>
            <a:effectLst/>
          </c:spPr>
          <c:marker>
            <c:symbol val="circle"/>
            <c:size val="5"/>
            <c:spPr>
              <a:solidFill>
                <a:schemeClr val="tx1"/>
              </a:solidFill>
              <a:ln w="15875">
                <a:solidFill>
                  <a:schemeClr val="tx1"/>
                </a:solidFill>
              </a:ln>
              <a:effectLst/>
            </c:spPr>
          </c:marker>
          <c:dLbls>
            <c:dLbl>
              <c:idx val="0"/>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297-472E-BA5D-31FC9F751333}"/>
                </c:ext>
              </c:extLst>
            </c:dLbl>
            <c:dLbl>
              <c:idx val="3"/>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297-472E-BA5D-31FC9F751333}"/>
                </c:ext>
              </c:extLst>
            </c:dLbl>
            <c:dLbl>
              <c:idx val="4"/>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297-472E-BA5D-31FC9F75133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Sheet1!$C$2:$C$6</c:f>
              <c:numCache>
                <c:formatCode>0.0%</c:formatCode>
                <c:ptCount val="5"/>
                <c:pt idx="0">
                  <c:v>0.18099999999999999</c:v>
                </c:pt>
                <c:pt idx="1">
                  <c:v>0.183</c:v>
                </c:pt>
                <c:pt idx="2">
                  <c:v>0.191</c:v>
                </c:pt>
                <c:pt idx="3">
                  <c:v>0.187</c:v>
                </c:pt>
                <c:pt idx="4">
                  <c:v>0.20200000000000001</c:v>
                </c:pt>
              </c:numCache>
            </c:numRef>
          </c:val>
          <c:smooth val="0"/>
          <c:extLst xmlns:c16r2="http://schemas.microsoft.com/office/drawing/2015/06/chart">
            <c:ext xmlns:c16="http://schemas.microsoft.com/office/drawing/2014/chart" uri="{C3380CC4-5D6E-409C-BE32-E72D297353CC}">
              <c16:uniqueId val="{00000001-6297-472E-BA5D-31FC9F751333}"/>
            </c:ext>
          </c:extLst>
        </c:ser>
        <c:dLbls>
          <c:showLegendKey val="0"/>
          <c:showVal val="0"/>
          <c:showCatName val="0"/>
          <c:showSerName val="0"/>
          <c:showPercent val="0"/>
          <c:showBubbleSize val="0"/>
        </c:dLbls>
        <c:marker val="1"/>
        <c:smooth val="0"/>
        <c:axId val="36717696"/>
        <c:axId val="36719616"/>
      </c:lineChart>
      <c:catAx>
        <c:axId val="3671769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US" sz="1600" b="1">
                    <a:solidFill>
                      <a:schemeClr val="tx1"/>
                    </a:solidFill>
                  </a:rPr>
                  <a:t>Fiscal Year</a:t>
                </a:r>
              </a:p>
            </c:rich>
          </c:tx>
          <c:layout/>
          <c:overlay val="0"/>
          <c:spPr>
            <a:noFill/>
            <a:ln>
              <a:noFill/>
            </a:ln>
            <a:effectLst/>
          </c:spPr>
        </c:title>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719616"/>
        <c:crosses val="autoZero"/>
        <c:auto val="1"/>
        <c:lblAlgn val="ctr"/>
        <c:lblOffset val="100"/>
        <c:noMultiLvlLbl val="0"/>
      </c:catAx>
      <c:valAx>
        <c:axId val="36719616"/>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sz="1800" b="1" dirty="0">
                    <a:solidFill>
                      <a:schemeClr val="tx1"/>
                    </a:solidFill>
                  </a:rPr>
                  <a:t>RPG Success Rate</a:t>
                </a:r>
              </a:p>
            </c:rich>
          </c:tx>
          <c:layout/>
          <c:overlay val="0"/>
          <c:spPr>
            <a:noFill/>
            <a:ln>
              <a:noFill/>
            </a:ln>
            <a:effectLst/>
          </c:spPr>
        </c:title>
        <c:numFmt formatCode="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71769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8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ayout/>
      <c:overlay val="0"/>
      <c:spPr>
        <a:noFill/>
        <a:ln>
          <a:noFill/>
        </a:ln>
        <a:effectLst/>
      </c:spPr>
      <c:txPr>
        <a:bodyPr rot="0" spcFirstLastPara="1" vertOverflow="ellipsis" vert="horz" wrap="square" anchor="ctr" anchorCtr="1"/>
        <a:lstStyle/>
        <a:p>
          <a:pPr>
            <a:defRPr sz="14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12700"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'Graph and Data'!$B$1</c:f>
              <c:strCache>
                <c:ptCount val="1"/>
                <c:pt idx="0">
                  <c:v>R01</c:v>
                </c:pt>
              </c:strCache>
            </c:strRef>
          </c:tx>
          <c:spPr>
            <a:ln w="28575" cap="rnd">
              <a:solidFill>
                <a:schemeClr val="tx2"/>
              </a:solidFill>
              <a:round/>
            </a:ln>
            <a:effectLst/>
          </c:spPr>
          <c:marker>
            <c:symbol val="none"/>
          </c:marker>
          <c:cat>
            <c:numRef>
              <c:f>'Graph and Data'!$A$2:$A$22</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'Graph and Data'!$B$2:$B$22</c:f>
              <c:numCache>
                <c:formatCode>0%</c:formatCode>
                <c:ptCount val="21"/>
                <c:pt idx="0">
                  <c:v>0.22700000000000001</c:v>
                </c:pt>
                <c:pt idx="1">
                  <c:v>0.25900000000000001</c:v>
                </c:pt>
                <c:pt idx="2">
                  <c:v>0.28599999999999998</c:v>
                </c:pt>
                <c:pt idx="3">
                  <c:v>0.34799999999999998</c:v>
                </c:pt>
                <c:pt idx="4">
                  <c:v>0.27200000000000002</c:v>
                </c:pt>
                <c:pt idx="5">
                  <c:v>0.28000000000000003</c:v>
                </c:pt>
                <c:pt idx="6">
                  <c:v>0.28699999999999998</c:v>
                </c:pt>
                <c:pt idx="7">
                  <c:v>0.26200000000000001</c:v>
                </c:pt>
                <c:pt idx="8">
                  <c:v>0.308</c:v>
                </c:pt>
                <c:pt idx="9">
                  <c:v>0.25</c:v>
                </c:pt>
                <c:pt idx="10">
                  <c:v>0.26700000000000002</c:v>
                </c:pt>
                <c:pt idx="11">
                  <c:v>0.25600000000000001</c:v>
                </c:pt>
                <c:pt idx="12">
                  <c:v>0.252</c:v>
                </c:pt>
                <c:pt idx="13">
                  <c:v>0.223</c:v>
                </c:pt>
                <c:pt idx="14">
                  <c:v>0.161</c:v>
                </c:pt>
                <c:pt idx="15">
                  <c:v>0.156</c:v>
                </c:pt>
                <c:pt idx="16">
                  <c:v>0.20599999999999999</c:v>
                </c:pt>
                <c:pt idx="17">
                  <c:v>0.21</c:v>
                </c:pt>
                <c:pt idx="18">
                  <c:v>0.15</c:v>
                </c:pt>
                <c:pt idx="19">
                  <c:v>0.19</c:v>
                </c:pt>
                <c:pt idx="20">
                  <c:v>0.182</c:v>
                </c:pt>
              </c:numCache>
            </c:numRef>
          </c:val>
          <c:smooth val="0"/>
          <c:extLst xmlns:c16r2="http://schemas.microsoft.com/office/drawing/2015/06/chart">
            <c:ext xmlns:c16="http://schemas.microsoft.com/office/drawing/2014/chart" uri="{C3380CC4-5D6E-409C-BE32-E72D297353CC}">
              <c16:uniqueId val="{00000000-4977-4ACA-AACA-0806E050CD4E}"/>
            </c:ext>
          </c:extLst>
        </c:ser>
        <c:ser>
          <c:idx val="1"/>
          <c:order val="1"/>
          <c:tx>
            <c:strRef>
              <c:f>'Graph and Data'!$C$1</c:f>
              <c:strCache>
                <c:ptCount val="1"/>
                <c:pt idx="0">
                  <c:v>R21 </c:v>
                </c:pt>
              </c:strCache>
            </c:strRef>
          </c:tx>
          <c:spPr>
            <a:ln w="28575" cap="rnd">
              <a:solidFill>
                <a:srgbClr val="00FFFF"/>
              </a:solidFill>
              <a:round/>
            </a:ln>
            <a:effectLst/>
          </c:spPr>
          <c:marker>
            <c:symbol val="none"/>
          </c:marker>
          <c:cat>
            <c:numRef>
              <c:f>'Graph and Data'!$A$2:$A$22</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'Graph and Data'!$C$2:$C$22</c:f>
              <c:numCache>
                <c:formatCode>0%</c:formatCode>
                <c:ptCount val="21"/>
                <c:pt idx="0">
                  <c:v>0.32400000000000001</c:v>
                </c:pt>
                <c:pt idx="1">
                  <c:v>0.19500000000000001</c:v>
                </c:pt>
                <c:pt idx="2">
                  <c:v>0.38200000000000001</c:v>
                </c:pt>
                <c:pt idx="3">
                  <c:v>0.15</c:v>
                </c:pt>
                <c:pt idx="4">
                  <c:v>0.39500000000000002</c:v>
                </c:pt>
                <c:pt idx="5">
                  <c:v>0.35</c:v>
                </c:pt>
                <c:pt idx="6">
                  <c:v>0.21299999999999999</c:v>
                </c:pt>
                <c:pt idx="7">
                  <c:v>0.28599999999999998</c:v>
                </c:pt>
                <c:pt idx="8">
                  <c:v>0.30099999999999999</c:v>
                </c:pt>
                <c:pt idx="9">
                  <c:v>0.22500000000000001</c:v>
                </c:pt>
                <c:pt idx="10">
                  <c:v>0.223</c:v>
                </c:pt>
                <c:pt idx="11">
                  <c:v>0.223</c:v>
                </c:pt>
                <c:pt idx="12">
                  <c:v>0.17599999999999999</c:v>
                </c:pt>
                <c:pt idx="13">
                  <c:v>0.253</c:v>
                </c:pt>
                <c:pt idx="14">
                  <c:v>0.14599999999999999</c:v>
                </c:pt>
                <c:pt idx="15">
                  <c:v>0.14699999999999999</c:v>
                </c:pt>
                <c:pt idx="16">
                  <c:v>0.17199999999999999</c:v>
                </c:pt>
                <c:pt idx="17">
                  <c:v>0.16200000000000001</c:v>
                </c:pt>
                <c:pt idx="18">
                  <c:v>0.14000000000000001</c:v>
                </c:pt>
                <c:pt idx="19">
                  <c:v>0.16900000000000001</c:v>
                </c:pt>
                <c:pt idx="20">
                  <c:v>0.16700000000000001</c:v>
                </c:pt>
              </c:numCache>
            </c:numRef>
          </c:val>
          <c:smooth val="0"/>
          <c:extLst xmlns:c16r2="http://schemas.microsoft.com/office/drawing/2015/06/chart">
            <c:ext xmlns:c16="http://schemas.microsoft.com/office/drawing/2014/chart" uri="{C3380CC4-5D6E-409C-BE32-E72D297353CC}">
              <c16:uniqueId val="{00000001-4977-4ACA-AACA-0806E050CD4E}"/>
            </c:ext>
          </c:extLst>
        </c:ser>
        <c:dLbls>
          <c:showLegendKey val="0"/>
          <c:showVal val="0"/>
          <c:showCatName val="0"/>
          <c:showSerName val="0"/>
          <c:showPercent val="0"/>
          <c:showBubbleSize val="0"/>
        </c:dLbls>
        <c:marker val="1"/>
        <c:smooth val="0"/>
        <c:axId val="109108608"/>
        <c:axId val="109114880"/>
      </c:lineChart>
      <c:catAx>
        <c:axId val="10910860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Fiscal Year</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294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9114880"/>
        <c:crosses val="autoZero"/>
        <c:auto val="1"/>
        <c:lblAlgn val="ctr"/>
        <c:lblOffset val="100"/>
        <c:noMultiLvlLbl val="0"/>
      </c:catAx>
      <c:valAx>
        <c:axId val="109114880"/>
        <c:scaling>
          <c:orientation val="minMax"/>
        </c:scaling>
        <c:delete val="0"/>
        <c:axPos val="l"/>
        <c:majorGridlines>
          <c:spPr>
            <a:ln w="9525" cap="flat" cmpd="sng" algn="ctr">
              <a:solidFill>
                <a:schemeClr val="tx1">
                  <a:lumMod val="50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Percentage</a:t>
                </a:r>
                <a:r>
                  <a:rPr lang="en-US" sz="1600" baseline="0" dirty="0"/>
                  <a:t> of Reviewed Applications</a:t>
                </a:r>
                <a:endParaRPr lang="en-US" sz="1600" dirty="0"/>
              </a:p>
            </c:rich>
          </c:tx>
          <c:layout/>
          <c:overlay val="0"/>
          <c:spPr>
            <a:noFill/>
            <a:ln>
              <a:noFill/>
            </a:ln>
            <a:effectLst/>
          </c:sp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9108608"/>
        <c:crosses val="autoZero"/>
        <c:crossBetween val="between"/>
      </c:valAx>
      <c:spPr>
        <a:noFill/>
        <a:ln>
          <a:noFill/>
        </a:ln>
        <a:effectLst/>
      </c:spPr>
    </c:plotArea>
    <c:legend>
      <c:legendPos val="b"/>
      <c:layout>
        <c:manualLayout>
          <c:xMode val="edge"/>
          <c:yMode val="edge"/>
          <c:x val="0.72909708687404173"/>
          <c:y val="3.0457506654049397E-2"/>
          <c:w val="0.25137678334762609"/>
          <c:h val="7.210641471964762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38EF5-6AF0-49BA-96CF-393954457077}" type="datetimeFigureOut">
              <a:rPr lang="en-US" smtClean="0"/>
              <a:t>6/24/2019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0AB7AF-48E6-42B1-9887-3A092B20B1A6}" type="slidenum">
              <a:rPr lang="en-US" smtClean="0"/>
              <a:t>‹#›</a:t>
            </a:fld>
            <a:endParaRPr lang="en-US" dirty="0"/>
          </a:p>
        </p:txBody>
      </p:sp>
    </p:spTree>
    <p:extLst>
      <p:ext uri="{BB962C8B-B14F-4D97-AF65-F5344CB8AC3E}">
        <p14:creationId xmlns:p14="http://schemas.microsoft.com/office/powerpoint/2010/main" val="1416390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ostprojections.cancer.gov/expenditures.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lstStyle>
            <a:lvl1pPr>
              <a:defRPr sz="2100">
                <a:solidFill>
                  <a:schemeClr val="tx1"/>
                </a:solidFill>
                <a:latin typeface="Arial" charset="0"/>
                <a:ea typeface="ＭＳ Ｐゴシック" charset="0"/>
                <a:cs typeface="ＭＳ Ｐゴシック" charset="0"/>
              </a:defRPr>
            </a:lvl1pPr>
            <a:lvl2pPr marL="742950" indent="-285750">
              <a:defRPr sz="2100">
                <a:solidFill>
                  <a:schemeClr val="tx1"/>
                </a:solidFill>
                <a:latin typeface="Arial" charset="0"/>
                <a:ea typeface="ＭＳ Ｐゴシック" charset="0"/>
              </a:defRPr>
            </a:lvl2pPr>
            <a:lvl3pPr marL="1143000" indent="-228600">
              <a:defRPr sz="2100">
                <a:solidFill>
                  <a:schemeClr val="tx1"/>
                </a:solidFill>
                <a:latin typeface="Arial" charset="0"/>
                <a:ea typeface="ＭＳ Ｐゴシック" charset="0"/>
              </a:defRPr>
            </a:lvl3pPr>
            <a:lvl4pPr marL="1600200" indent="-228600">
              <a:defRPr sz="2100">
                <a:solidFill>
                  <a:schemeClr val="tx1"/>
                </a:solidFill>
                <a:latin typeface="Arial" charset="0"/>
                <a:ea typeface="ＭＳ Ｐゴシック" charset="0"/>
              </a:defRPr>
            </a:lvl4pPr>
            <a:lvl5pPr marL="2057400" indent="-228600">
              <a:defRPr sz="21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1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1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1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100">
                <a:solidFill>
                  <a:schemeClr val="tx1"/>
                </a:solidFill>
                <a:latin typeface="Arial" charset="0"/>
                <a:ea typeface="ＭＳ Ｐゴシック" charset="0"/>
              </a:defRPr>
            </a:lvl9pPr>
          </a:lstStyle>
          <a:p>
            <a:fld id="{D8D61564-ECEE-9641-B8B1-D32E73E3AB06}" type="slidenum">
              <a:rPr lang="en-US" sz="1200">
                <a:solidFill>
                  <a:prstClr val="black"/>
                </a:solidFill>
              </a:rPr>
              <a:pPr/>
              <a:t>1</a:t>
            </a:fld>
            <a:endParaRPr lang="en-US" sz="1200" dirty="0">
              <a:solidFill>
                <a:prstClr val="black"/>
              </a:solidFill>
            </a:endParaRPr>
          </a:p>
        </p:txBody>
      </p:sp>
      <p:sp>
        <p:nvSpPr>
          <p:cNvPr id="5122" name="Rectangle 2"/>
          <p:cNvSpPr>
            <a:spLocks noGrp="1" noRot="1" noChangeAspect="1" noChangeArrowheads="1" noTextEdit="1"/>
          </p:cNvSpPr>
          <p:nvPr>
            <p:ph type="sldImg"/>
          </p:nvPr>
        </p:nvSpPr>
        <p:spPr>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92593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a:latin typeface="Times" pitchFamily="2" charset="0"/>
                <a:ea typeface="ＭＳ Ｐゴシック" panose="020B0600070205080204" pitchFamily="34" charset="-128"/>
              </a:rPr>
              <a:t>050319 Koob NIAAA Lab review slide22</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07362F6-9AEC-BB44-AD44-5424FAB9925A}"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081538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362F6-9AEC-BB44-AD44-5424FAB992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2373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0AB7AF-48E6-42B1-9887-3A092B20B1A6}" type="slidenum">
              <a:rPr lang="en-US" smtClean="0"/>
              <a:t>24</a:t>
            </a:fld>
            <a:endParaRPr lang="en-US" dirty="0"/>
          </a:p>
        </p:txBody>
      </p:sp>
    </p:spTree>
    <p:extLst>
      <p:ext uri="{BB962C8B-B14F-4D97-AF65-F5344CB8AC3E}">
        <p14:creationId xmlns:p14="http://schemas.microsoft.com/office/powerpoint/2010/main" val="3536945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dirty="0">
                <a:latin typeface="Times" charset="0"/>
                <a:ea typeface="MS PGothic" charset="0"/>
              </a:rPr>
              <a:t>113017 Koob NIAAA slide01</a:t>
            </a:r>
          </a:p>
          <a:p>
            <a:pPr>
              <a:defRPr/>
            </a:pPr>
            <a:endParaRPr lang="en-US" dirty="0">
              <a:latin typeface="Times" charset="0"/>
              <a:ea typeface="MS PGothic" charset="0"/>
            </a:endParaRPr>
          </a:p>
          <a:p>
            <a:pPr>
              <a:defRPr/>
            </a:pPr>
            <a:r>
              <a:rPr lang="en-US" dirty="0">
                <a:latin typeface="Times" charset="0"/>
                <a:ea typeface="MS PGothic" charset="0"/>
              </a:rPr>
              <a:t>Alcohol cost changed to $249B to reflect CDC paper published in 2015 that estimated costs for 2010.  </a:t>
            </a:r>
          </a:p>
          <a:p>
            <a:pPr>
              <a:defRPr/>
            </a:pPr>
            <a:endParaRPr lang="en-US" dirty="0">
              <a:latin typeface="Times" charset="0"/>
              <a:ea typeface="MS PGothic" charset="0"/>
            </a:endParaRPr>
          </a:p>
          <a:p>
            <a:pPr>
              <a:defRPr/>
            </a:pPr>
            <a:r>
              <a:rPr lang="en-US" dirty="0">
                <a:latin typeface="Times" charset="0"/>
                <a:ea typeface="MS PGothic" charset="0"/>
              </a:rPr>
              <a:t>Per NSDUH (SAMHSA survey): AUD prevalence in 2014 was 16.3M for age 18 and older, and 17.0 for age 12 and older.</a:t>
            </a:r>
          </a:p>
          <a:p>
            <a:pPr eaLnBrk="1" hangingPunct="1">
              <a:spcBef>
                <a:spcPct val="0"/>
              </a:spcBef>
              <a:defRPr/>
            </a:pPr>
            <a:r>
              <a:rPr lang="en-US" dirty="0">
                <a:latin typeface="Calibri" charset="0"/>
                <a:ea typeface="MS PGothic" charset="0"/>
              </a:rPr>
              <a:t>NCI: The number of people living beyond a cancer diagnosis reached nearly 14.5 million in 2014 and is expected to rise to almost 19 million by 2024.</a:t>
            </a:r>
          </a:p>
          <a:p>
            <a:pPr eaLnBrk="1" hangingPunct="1">
              <a:spcBef>
                <a:spcPct val="0"/>
              </a:spcBef>
              <a:defRPr/>
            </a:pPr>
            <a:endParaRPr lang="en-US" dirty="0">
              <a:latin typeface="Calibri" charset="0"/>
              <a:ea typeface="MS PGothic" charset="0"/>
            </a:endParaRPr>
          </a:p>
          <a:p>
            <a:pPr eaLnBrk="1" hangingPunct="1">
              <a:spcBef>
                <a:spcPct val="0"/>
              </a:spcBef>
              <a:defRPr/>
            </a:pPr>
            <a:endParaRPr lang="en-US" dirty="0">
              <a:latin typeface="Calibri" charset="0"/>
              <a:ea typeface="MS PGothic" charset="0"/>
            </a:endParaRPr>
          </a:p>
          <a:p>
            <a:pPr eaLnBrk="1" hangingPunct="1">
              <a:spcBef>
                <a:spcPct val="0"/>
              </a:spcBef>
              <a:defRPr/>
            </a:pPr>
            <a:r>
              <a:rPr lang="en-US" dirty="0">
                <a:latin typeface="Calibri" charset="0"/>
                <a:ea typeface="MS PGothic" charset="0"/>
              </a:rPr>
              <a:t>NCI: </a:t>
            </a:r>
            <a:r>
              <a:rPr lang="en-US" u="sng" dirty="0">
                <a:latin typeface="Calibri" charset="0"/>
                <a:ea typeface="MS PGothic" charset="0"/>
                <a:hlinkClick r:id="rId3"/>
              </a:rPr>
              <a:t>National expenditures for cancer care</a:t>
            </a:r>
            <a:r>
              <a:rPr lang="en-US" dirty="0">
                <a:latin typeface="Calibri" charset="0"/>
                <a:ea typeface="MS PGothic" charset="0"/>
              </a:rPr>
              <a:t> in the United States totaled nearly $125 billion in 2010 and could reach $156 billion in 2020.</a:t>
            </a:r>
          </a:p>
          <a:p>
            <a:pPr eaLnBrk="1" hangingPunct="1">
              <a:spcBef>
                <a:spcPct val="0"/>
              </a:spcBef>
              <a:defRPr/>
            </a:pPr>
            <a:endParaRPr lang="en-US" dirty="0">
              <a:latin typeface="Calibri" charset="0"/>
              <a:ea typeface="MS PGothic" charset="0"/>
            </a:endParaRPr>
          </a:p>
          <a:p>
            <a:pPr>
              <a:defRPr/>
            </a:pPr>
            <a:endParaRPr lang="en-US" dirty="0">
              <a:latin typeface="Times" charset="0"/>
              <a:ea typeface="MS PGothic" charset="0"/>
            </a:endParaRPr>
          </a:p>
        </p:txBody>
      </p:sp>
      <p:sp>
        <p:nvSpPr>
          <p:cNvPr id="92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100">
                <a:solidFill>
                  <a:schemeClr val="tx1"/>
                </a:solidFill>
                <a:latin typeface="Arial" charset="0"/>
                <a:ea typeface="MS PGothic" charset="0"/>
                <a:cs typeface="MS PGothic" charset="0"/>
              </a:defRPr>
            </a:lvl1pPr>
            <a:lvl2pPr marL="757066" indent="-291179">
              <a:defRPr sz="2100">
                <a:solidFill>
                  <a:schemeClr val="tx1"/>
                </a:solidFill>
                <a:latin typeface="Arial" charset="0"/>
                <a:ea typeface="MS PGothic" charset="0"/>
                <a:cs typeface="MS PGothic" charset="0"/>
              </a:defRPr>
            </a:lvl2pPr>
            <a:lvl3pPr marL="1164717" indent="-232943">
              <a:defRPr sz="2100">
                <a:solidFill>
                  <a:schemeClr val="tx1"/>
                </a:solidFill>
                <a:latin typeface="Arial" charset="0"/>
                <a:ea typeface="MS PGothic" charset="0"/>
                <a:cs typeface="MS PGothic" charset="0"/>
              </a:defRPr>
            </a:lvl3pPr>
            <a:lvl4pPr marL="1630604" indent="-232943">
              <a:defRPr sz="2100">
                <a:solidFill>
                  <a:schemeClr val="tx1"/>
                </a:solidFill>
                <a:latin typeface="Arial" charset="0"/>
                <a:ea typeface="MS PGothic" charset="0"/>
                <a:cs typeface="MS PGothic" charset="0"/>
              </a:defRPr>
            </a:lvl4pPr>
            <a:lvl5pPr marL="2096491" indent="-232943">
              <a:defRPr sz="2100">
                <a:solidFill>
                  <a:schemeClr val="tx1"/>
                </a:solidFill>
                <a:latin typeface="Arial" charset="0"/>
                <a:ea typeface="MS PGothic" charset="0"/>
                <a:cs typeface="MS PGothic" charset="0"/>
              </a:defRPr>
            </a:lvl5pPr>
            <a:lvl6pPr marL="2562377" indent="-232943" eaLnBrk="0" fontAlgn="base" hangingPunct="0">
              <a:spcBef>
                <a:spcPct val="0"/>
              </a:spcBef>
              <a:spcAft>
                <a:spcPct val="0"/>
              </a:spcAft>
              <a:defRPr sz="2100">
                <a:solidFill>
                  <a:schemeClr val="tx1"/>
                </a:solidFill>
                <a:latin typeface="Arial" charset="0"/>
                <a:ea typeface="MS PGothic" charset="0"/>
                <a:cs typeface="MS PGothic" charset="0"/>
              </a:defRPr>
            </a:lvl6pPr>
            <a:lvl7pPr marL="3028264" indent="-232943" eaLnBrk="0" fontAlgn="base" hangingPunct="0">
              <a:spcBef>
                <a:spcPct val="0"/>
              </a:spcBef>
              <a:spcAft>
                <a:spcPct val="0"/>
              </a:spcAft>
              <a:defRPr sz="2100">
                <a:solidFill>
                  <a:schemeClr val="tx1"/>
                </a:solidFill>
                <a:latin typeface="Arial" charset="0"/>
                <a:ea typeface="MS PGothic" charset="0"/>
                <a:cs typeface="MS PGothic" charset="0"/>
              </a:defRPr>
            </a:lvl7pPr>
            <a:lvl8pPr marL="3494151" indent="-232943" eaLnBrk="0" fontAlgn="base" hangingPunct="0">
              <a:spcBef>
                <a:spcPct val="0"/>
              </a:spcBef>
              <a:spcAft>
                <a:spcPct val="0"/>
              </a:spcAft>
              <a:defRPr sz="2100">
                <a:solidFill>
                  <a:schemeClr val="tx1"/>
                </a:solidFill>
                <a:latin typeface="Arial" charset="0"/>
                <a:ea typeface="MS PGothic" charset="0"/>
                <a:cs typeface="MS PGothic" charset="0"/>
              </a:defRPr>
            </a:lvl8pPr>
            <a:lvl9pPr marL="3960038" indent="-232943" eaLnBrk="0" fontAlgn="base" hangingPunct="0">
              <a:spcBef>
                <a:spcPct val="0"/>
              </a:spcBef>
              <a:spcAft>
                <a:spcPct val="0"/>
              </a:spcAft>
              <a:defRPr sz="2100">
                <a:solidFill>
                  <a:schemeClr val="tx1"/>
                </a:solidFill>
                <a:latin typeface="Arial" charset="0"/>
                <a:ea typeface="MS PGothic" charset="0"/>
                <a:cs typeface="MS PGothic" charset="0"/>
              </a:defRPr>
            </a:lvl9pPr>
          </a:lstStyle>
          <a:p>
            <a:pPr eaLnBrk="1" hangingPunct="1">
              <a:defRPr/>
            </a:pPr>
            <a:fld id="{9CE96EBC-73A1-CC46-92F4-0704CD7EE724}" type="slidenum">
              <a:rPr lang="en-US" sz="1200">
                <a:solidFill>
                  <a:srgbClr val="000000"/>
                </a:solidFill>
                <a:latin typeface="Calibri" charset="0"/>
              </a:rPr>
              <a:pPr eaLnBrk="1" hangingPunct="1">
                <a:defRPr/>
              </a:pPr>
              <a:t>30</a:t>
            </a:fld>
            <a:endParaRPr lang="en-US" sz="1200" dirty="0">
              <a:solidFill>
                <a:srgbClr val="000000"/>
              </a:solidFill>
              <a:latin typeface="Calibri" charset="0"/>
            </a:endParaRPr>
          </a:p>
        </p:txBody>
      </p:sp>
    </p:spTree>
    <p:extLst>
      <p:ext uri="{BB962C8B-B14F-4D97-AF65-F5344CB8AC3E}">
        <p14:creationId xmlns:p14="http://schemas.microsoft.com/office/powerpoint/2010/main" val="2210900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lstStyle>
            <a:lvl1pPr>
              <a:defRPr sz="2100">
                <a:solidFill>
                  <a:schemeClr val="tx1"/>
                </a:solidFill>
                <a:latin typeface="Arial" charset="0"/>
                <a:ea typeface="ＭＳ Ｐゴシック" charset="-128"/>
              </a:defRPr>
            </a:lvl1pPr>
            <a:lvl2pPr marL="742950" indent="-285750">
              <a:defRPr sz="2100">
                <a:solidFill>
                  <a:schemeClr val="tx1"/>
                </a:solidFill>
                <a:latin typeface="Arial" charset="0"/>
                <a:ea typeface="ＭＳ Ｐゴシック" charset="-128"/>
              </a:defRPr>
            </a:lvl2pPr>
            <a:lvl3pPr marL="1143000" indent="-228600">
              <a:defRPr sz="2100">
                <a:solidFill>
                  <a:schemeClr val="tx1"/>
                </a:solidFill>
                <a:latin typeface="Arial" charset="0"/>
                <a:ea typeface="ＭＳ Ｐゴシック" charset="-128"/>
              </a:defRPr>
            </a:lvl3pPr>
            <a:lvl4pPr marL="1600200" indent="-228600">
              <a:defRPr sz="2100">
                <a:solidFill>
                  <a:schemeClr val="tx1"/>
                </a:solidFill>
                <a:latin typeface="Arial" charset="0"/>
                <a:ea typeface="ＭＳ Ｐゴシック" charset="-128"/>
              </a:defRPr>
            </a:lvl4pPr>
            <a:lvl5pPr marL="2057400" indent="-228600">
              <a:defRPr sz="2100">
                <a:solidFill>
                  <a:schemeClr val="tx1"/>
                </a:solidFill>
                <a:latin typeface="Arial" charset="0"/>
                <a:ea typeface="ＭＳ Ｐゴシック" charset="-128"/>
              </a:defRPr>
            </a:lvl5pPr>
            <a:lvl6pPr marL="2514600" indent="-228600" eaLnBrk="0" fontAlgn="base" hangingPunct="0">
              <a:spcBef>
                <a:spcPct val="0"/>
              </a:spcBef>
              <a:spcAft>
                <a:spcPct val="0"/>
              </a:spcAft>
              <a:defRPr sz="2100">
                <a:solidFill>
                  <a:schemeClr val="tx1"/>
                </a:solidFill>
                <a:latin typeface="Arial" charset="0"/>
                <a:ea typeface="ＭＳ Ｐゴシック" charset="-128"/>
              </a:defRPr>
            </a:lvl6pPr>
            <a:lvl7pPr marL="2971800" indent="-228600" eaLnBrk="0" fontAlgn="base" hangingPunct="0">
              <a:spcBef>
                <a:spcPct val="0"/>
              </a:spcBef>
              <a:spcAft>
                <a:spcPct val="0"/>
              </a:spcAft>
              <a:defRPr sz="2100">
                <a:solidFill>
                  <a:schemeClr val="tx1"/>
                </a:solidFill>
                <a:latin typeface="Arial" charset="0"/>
                <a:ea typeface="ＭＳ Ｐゴシック" charset="-128"/>
              </a:defRPr>
            </a:lvl7pPr>
            <a:lvl8pPr marL="3429000" indent="-228600" eaLnBrk="0" fontAlgn="base" hangingPunct="0">
              <a:spcBef>
                <a:spcPct val="0"/>
              </a:spcBef>
              <a:spcAft>
                <a:spcPct val="0"/>
              </a:spcAft>
              <a:defRPr sz="2100">
                <a:solidFill>
                  <a:schemeClr val="tx1"/>
                </a:solidFill>
                <a:latin typeface="Arial" charset="0"/>
                <a:ea typeface="ＭＳ Ｐゴシック" charset="-128"/>
              </a:defRPr>
            </a:lvl8pPr>
            <a:lvl9pPr marL="3886200" indent="-228600" eaLnBrk="0" fontAlgn="base" hangingPunct="0">
              <a:spcBef>
                <a:spcPct val="0"/>
              </a:spcBef>
              <a:spcAft>
                <a:spcPct val="0"/>
              </a:spcAft>
              <a:defRPr sz="2100">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755108E1-F5CD-6842-A293-8C77ED78FD7D}" type="slidenum">
              <a:rPr kumimoji="0" lang="en-US" altLang="x-none" sz="1200" b="0" i="0" u="none" strike="noStrike" kern="0" cap="none" spc="0" normalizeH="0" baseline="0" noProof="0">
                <a:ln>
                  <a:noFill/>
                </a:ln>
                <a:solidFill>
                  <a:schemeClr val="tx1"/>
                </a:solidFill>
                <a:effectLst/>
                <a:uLnTx/>
                <a:uFillTx/>
                <a:latin typeface="Arial" charset="0"/>
                <a:ea typeface="ＭＳ Ｐゴシック" charset="-128"/>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altLang="x-none" sz="1200" b="0" i="0" u="none" strike="noStrike" kern="0" cap="none" spc="0" normalizeH="0" baseline="0" noProof="0" dirty="0">
              <a:ln>
                <a:noFill/>
              </a:ln>
              <a:solidFill>
                <a:schemeClr val="tx1"/>
              </a:solidFill>
              <a:effectLst/>
              <a:uLnTx/>
              <a:uFillTx/>
              <a:latin typeface="Arial" charset="0"/>
              <a:ea typeface="ＭＳ Ｐゴシック" charset="-128"/>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lstStyle/>
          <a:p>
            <a:r>
              <a:rPr lang="en-US" altLang="x-none" sz="1300" dirty="0">
                <a:solidFill>
                  <a:srgbClr val="000000"/>
                </a:solidFill>
                <a:latin typeface="Lucida Grande" charset="0"/>
              </a:rPr>
              <a:t>040819 Koob NIAAA fig4c</a:t>
            </a:r>
          </a:p>
        </p:txBody>
      </p:sp>
    </p:spTree>
    <p:extLst>
      <p:ext uri="{BB962C8B-B14F-4D97-AF65-F5344CB8AC3E}">
        <p14:creationId xmlns:p14="http://schemas.microsoft.com/office/powerpoint/2010/main" val="632031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0AB7AF-48E6-42B1-9887-3A092B20B1A6}" type="slidenum">
              <a:rPr lang="en-US" smtClean="0"/>
              <a:t>3</a:t>
            </a:fld>
            <a:endParaRPr lang="en-US" dirty="0"/>
          </a:p>
        </p:txBody>
      </p:sp>
    </p:spTree>
    <p:extLst>
      <p:ext uri="{BB962C8B-B14F-4D97-AF65-F5344CB8AC3E}">
        <p14:creationId xmlns:p14="http://schemas.microsoft.com/office/powerpoint/2010/main" val="99201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18263-3B7F-B149-9770-31F72484BA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615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NIAAA budget office.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2DE9A-C09E-4A30-93A9-A4AF7E239B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035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052814 </a:t>
            </a:r>
            <a:r>
              <a:rPr lang="en-US" dirty="0" err="1"/>
              <a:t>Koob</a:t>
            </a:r>
            <a:r>
              <a:rPr lang="en-US" dirty="0"/>
              <a:t> NIAAA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07362F6-9AEC-BB44-AD44-5424FAB9925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98813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052814 </a:t>
            </a:r>
            <a:r>
              <a:rPr lang="en-US" dirty="0" err="1"/>
              <a:t>Koob</a:t>
            </a:r>
            <a:r>
              <a:rPr lang="en-US" dirty="0"/>
              <a:t> NIAAA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07362F6-9AEC-BB44-AD44-5424FAB9925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7948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lstStyle>
            <a:lvl1pPr>
              <a:defRPr sz="2100">
                <a:solidFill>
                  <a:schemeClr val="tx1"/>
                </a:solidFill>
                <a:latin typeface="Arial" charset="0"/>
                <a:ea typeface="ＭＳ Ｐゴシック" charset="0"/>
                <a:cs typeface="ＭＳ Ｐゴシック" charset="0"/>
              </a:defRPr>
            </a:lvl1pPr>
            <a:lvl2pPr marL="742950" indent="-285750">
              <a:defRPr sz="2100">
                <a:solidFill>
                  <a:schemeClr val="tx1"/>
                </a:solidFill>
                <a:latin typeface="Arial" charset="0"/>
                <a:ea typeface="ＭＳ Ｐゴシック" charset="0"/>
              </a:defRPr>
            </a:lvl2pPr>
            <a:lvl3pPr marL="1143000" indent="-228600">
              <a:defRPr sz="2100">
                <a:solidFill>
                  <a:schemeClr val="tx1"/>
                </a:solidFill>
                <a:latin typeface="Arial" charset="0"/>
                <a:ea typeface="ＭＳ Ｐゴシック" charset="0"/>
              </a:defRPr>
            </a:lvl3pPr>
            <a:lvl4pPr marL="1600200" indent="-228600">
              <a:defRPr sz="2100">
                <a:solidFill>
                  <a:schemeClr val="tx1"/>
                </a:solidFill>
                <a:latin typeface="Arial" charset="0"/>
                <a:ea typeface="ＭＳ Ｐゴシック" charset="0"/>
              </a:defRPr>
            </a:lvl4pPr>
            <a:lvl5pPr marL="2057400" indent="-228600">
              <a:defRPr sz="21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1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1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1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100">
                <a:solidFill>
                  <a:schemeClr val="tx1"/>
                </a:solidFill>
                <a:latin typeface="Arial" charset="0"/>
                <a:ea typeface="ＭＳ Ｐゴシック" charset="0"/>
              </a:defRPr>
            </a:lvl9pPr>
          </a:lstStyle>
          <a:p>
            <a:fld id="{D8D61564-ECEE-9641-B8B1-D32E73E3AB06}" type="slidenum">
              <a:rPr lang="en-US" sz="1200">
                <a:solidFill>
                  <a:prstClr val="black"/>
                </a:solidFill>
              </a:rPr>
              <a:pPr/>
              <a:t>15</a:t>
            </a:fld>
            <a:endParaRPr lang="en-US" sz="1200" dirty="0">
              <a:solidFill>
                <a:prstClr val="black"/>
              </a:solidFill>
            </a:endParaRPr>
          </a:p>
        </p:txBody>
      </p:sp>
      <p:sp>
        <p:nvSpPr>
          <p:cNvPr id="5122" name="Rectangle 2"/>
          <p:cNvSpPr>
            <a:spLocks noGrp="1" noRot="1" noChangeAspect="1" noChangeArrowheads="1" noTextEdit="1"/>
          </p:cNvSpPr>
          <p:nvPr>
            <p:ph type="sldImg"/>
          </p:nvPr>
        </p:nvSpPr>
        <p:spPr>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dirty="0"/>
              <a:t>053118 Koob NIAAA slide01c</a:t>
            </a:r>
          </a:p>
        </p:txBody>
      </p:sp>
    </p:spTree>
    <p:extLst>
      <p:ext uri="{BB962C8B-B14F-4D97-AF65-F5344CB8AC3E}">
        <p14:creationId xmlns:p14="http://schemas.microsoft.com/office/powerpoint/2010/main" val="3605544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07362F6-9AEC-BB44-AD44-5424FAB9925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82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lstStyle/>
          <a:p>
            <a:r>
              <a:rPr lang="en-US" altLang="x-none" dirty="0">
                <a:latin typeface="Times" charset="0"/>
              </a:rPr>
              <a:t>112116 Koob NIAAA slide2</a:t>
            </a: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lstStyle>
            <a:lvl1pPr>
              <a:defRPr sz="2100">
                <a:solidFill>
                  <a:schemeClr val="tx1"/>
                </a:solidFill>
                <a:latin typeface="Arial" charset="0"/>
                <a:ea typeface="ＭＳ Ｐゴシック" charset="-128"/>
              </a:defRPr>
            </a:lvl1pPr>
            <a:lvl2pPr marL="742950" indent="-285750">
              <a:defRPr sz="2100">
                <a:solidFill>
                  <a:schemeClr val="tx1"/>
                </a:solidFill>
                <a:latin typeface="Arial" charset="0"/>
                <a:ea typeface="ＭＳ Ｐゴシック" charset="-128"/>
              </a:defRPr>
            </a:lvl2pPr>
            <a:lvl3pPr marL="1143000" indent="-228600">
              <a:defRPr sz="2100">
                <a:solidFill>
                  <a:schemeClr val="tx1"/>
                </a:solidFill>
                <a:latin typeface="Arial" charset="0"/>
                <a:ea typeface="ＭＳ Ｐゴシック" charset="-128"/>
              </a:defRPr>
            </a:lvl3pPr>
            <a:lvl4pPr marL="1600200" indent="-228600">
              <a:defRPr sz="2100">
                <a:solidFill>
                  <a:schemeClr val="tx1"/>
                </a:solidFill>
                <a:latin typeface="Arial" charset="0"/>
                <a:ea typeface="ＭＳ Ｐゴシック" charset="-128"/>
              </a:defRPr>
            </a:lvl4pPr>
            <a:lvl5pPr marL="2057400" indent="-228600">
              <a:defRPr sz="2100">
                <a:solidFill>
                  <a:schemeClr val="tx1"/>
                </a:solidFill>
                <a:latin typeface="Arial" charset="0"/>
                <a:ea typeface="ＭＳ Ｐゴシック" charset="-128"/>
              </a:defRPr>
            </a:lvl5pPr>
            <a:lvl6pPr marL="2514600" indent="-228600" eaLnBrk="0" fontAlgn="base" hangingPunct="0">
              <a:spcBef>
                <a:spcPct val="0"/>
              </a:spcBef>
              <a:spcAft>
                <a:spcPct val="0"/>
              </a:spcAft>
              <a:defRPr sz="2100">
                <a:solidFill>
                  <a:schemeClr val="tx1"/>
                </a:solidFill>
                <a:latin typeface="Arial" charset="0"/>
                <a:ea typeface="ＭＳ Ｐゴシック" charset="-128"/>
              </a:defRPr>
            </a:lvl6pPr>
            <a:lvl7pPr marL="2971800" indent="-228600" eaLnBrk="0" fontAlgn="base" hangingPunct="0">
              <a:spcBef>
                <a:spcPct val="0"/>
              </a:spcBef>
              <a:spcAft>
                <a:spcPct val="0"/>
              </a:spcAft>
              <a:defRPr sz="2100">
                <a:solidFill>
                  <a:schemeClr val="tx1"/>
                </a:solidFill>
                <a:latin typeface="Arial" charset="0"/>
                <a:ea typeface="ＭＳ Ｐゴシック" charset="-128"/>
              </a:defRPr>
            </a:lvl7pPr>
            <a:lvl8pPr marL="3429000" indent="-228600" eaLnBrk="0" fontAlgn="base" hangingPunct="0">
              <a:spcBef>
                <a:spcPct val="0"/>
              </a:spcBef>
              <a:spcAft>
                <a:spcPct val="0"/>
              </a:spcAft>
              <a:defRPr sz="2100">
                <a:solidFill>
                  <a:schemeClr val="tx1"/>
                </a:solidFill>
                <a:latin typeface="Arial" charset="0"/>
                <a:ea typeface="ＭＳ Ｐゴシック" charset="-128"/>
              </a:defRPr>
            </a:lvl8pPr>
            <a:lvl9pPr marL="3886200" indent="-228600" eaLnBrk="0" fontAlgn="base" hangingPunct="0">
              <a:spcBef>
                <a:spcPct val="0"/>
              </a:spcBef>
              <a:spcAft>
                <a:spcPct val="0"/>
              </a:spcAft>
              <a:defRPr sz="2100">
                <a:solidFill>
                  <a:schemeClr val="tx1"/>
                </a:solidFill>
                <a:latin typeface="Arial" charset="0"/>
                <a:ea typeface="ＭＳ Ｐゴシック" charset="-128"/>
              </a:defRPr>
            </a:lvl9pPr>
          </a:lstStyle>
          <a:p>
            <a:fld id="{B97F7144-D91D-864E-BB6A-F25BAE971EBB}" type="slidenum">
              <a:rPr lang="en-US" altLang="x-none" sz="1200"/>
              <a:pPr/>
              <a:t>17</a:t>
            </a:fld>
            <a:endParaRPr lang="en-US" altLang="x-none" sz="1200" dirty="0"/>
          </a:p>
        </p:txBody>
      </p:sp>
    </p:spTree>
    <p:extLst>
      <p:ext uri="{BB962C8B-B14F-4D97-AF65-F5344CB8AC3E}">
        <p14:creationId xmlns:p14="http://schemas.microsoft.com/office/powerpoint/2010/main" val="1966214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30323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95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62484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649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75331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0322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85751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447800"/>
            <a:ext cx="4191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191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4465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9031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4850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402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774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525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5315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5985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62484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764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25462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447800"/>
            <a:ext cx="4191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191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994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133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19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57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993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5209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F1229"/>
            </a:gs>
            <a:gs pos="100000">
              <a:srgbClr val="212659"/>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534400" cy="1143000"/>
          </a:xfrm>
          <a:prstGeom prst="rect">
            <a:avLst/>
          </a:prstGeom>
          <a:noFill/>
          <a:ln w="9525">
            <a:noFill/>
            <a:miter lim="800000"/>
            <a:headEnd/>
            <a:tailEnd/>
          </a:ln>
        </p:spPr>
        <p:txBody>
          <a:bodyPr vert="horz" wrap="square" lIns="0" tIns="0" rIns="0" bIns="0" numCol="1" anchor="t" anchorCtr="1"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447800"/>
            <a:ext cx="8534400" cy="5105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884599"/>
      </p:ext>
    </p:extLst>
  </p:cSld>
  <p:clrMap bg1="dk2" tx1="lt1" bg2="dk1"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2800" b="1">
          <a:solidFill>
            <a:schemeClr val="tx2"/>
          </a:solidFill>
          <a:latin typeface="Arial" charset="0"/>
        </a:defRPr>
      </a:lvl6pPr>
      <a:lvl7pPr marL="914400" algn="ctr" rtl="0" eaLnBrk="0" fontAlgn="base" hangingPunct="0">
        <a:spcBef>
          <a:spcPct val="0"/>
        </a:spcBef>
        <a:spcAft>
          <a:spcPct val="0"/>
        </a:spcAft>
        <a:defRPr sz="2800" b="1">
          <a:solidFill>
            <a:schemeClr val="tx2"/>
          </a:solidFill>
          <a:latin typeface="Arial" charset="0"/>
        </a:defRPr>
      </a:lvl7pPr>
      <a:lvl8pPr marL="1371600" algn="ctr" rtl="0" eaLnBrk="0" fontAlgn="base" hangingPunct="0">
        <a:spcBef>
          <a:spcPct val="0"/>
        </a:spcBef>
        <a:spcAft>
          <a:spcPct val="0"/>
        </a:spcAft>
        <a:defRPr sz="2800" b="1">
          <a:solidFill>
            <a:schemeClr val="tx2"/>
          </a:solidFill>
          <a:latin typeface="Arial" charset="0"/>
        </a:defRPr>
      </a:lvl8pPr>
      <a:lvl9pPr marL="1828800" algn="ctr" rtl="0" eaLnBrk="0" fontAlgn="base" hangingPunct="0">
        <a:spcBef>
          <a:spcPct val="0"/>
        </a:spcBef>
        <a:spcAft>
          <a:spcPct val="0"/>
        </a:spcAft>
        <a:defRPr sz="2800" b="1">
          <a:solidFill>
            <a:schemeClr val="tx2"/>
          </a:solidFill>
          <a:latin typeface="Arial" charset="0"/>
        </a:defRPr>
      </a:lvl9pPr>
    </p:titleStyle>
    <p:bodyStyle>
      <a:lvl1pPr marL="230188" indent="-230188" algn="l" rtl="0" eaLnBrk="0" fontAlgn="base" hangingPunct="0">
        <a:spcBef>
          <a:spcPct val="10000"/>
        </a:spcBef>
        <a:spcAft>
          <a:spcPct val="0"/>
        </a:spcAft>
        <a:buClr>
          <a:schemeClr val="accent1"/>
        </a:buClr>
        <a:buSzPct val="125000"/>
        <a:buChar char="•"/>
        <a:defRPr sz="2100">
          <a:solidFill>
            <a:schemeClr val="tx1"/>
          </a:solidFill>
          <a:latin typeface="+mn-lt"/>
          <a:ea typeface="ＭＳ Ｐゴシック" charset="-128"/>
          <a:cs typeface="ＭＳ Ｐゴシック" charset="-128"/>
        </a:defRPr>
      </a:lvl1pPr>
      <a:lvl2pPr marL="630238" indent="-231775" algn="l" rtl="0" eaLnBrk="0" fontAlgn="base" hangingPunct="0">
        <a:spcBef>
          <a:spcPct val="10000"/>
        </a:spcBef>
        <a:spcAft>
          <a:spcPct val="0"/>
        </a:spcAft>
        <a:buClr>
          <a:schemeClr val="accent1"/>
        </a:buClr>
        <a:buChar char="–"/>
        <a:defRPr sz="2100">
          <a:solidFill>
            <a:schemeClr val="tx1"/>
          </a:solidFill>
          <a:latin typeface="+mn-lt"/>
          <a:ea typeface="ＭＳ Ｐゴシック" charset="-128"/>
        </a:defRPr>
      </a:lvl2pPr>
      <a:lvl3pPr marL="1143000" indent="-228600" algn="l" rtl="0" eaLnBrk="0" fontAlgn="base" hangingPunct="0">
        <a:spcBef>
          <a:spcPct val="1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10000"/>
        </a:spcBef>
        <a:spcAft>
          <a:spcPct val="0"/>
        </a:spcAft>
        <a:buChar char="–"/>
        <a:defRPr sz="2400">
          <a:solidFill>
            <a:schemeClr val="tx1"/>
          </a:solidFill>
          <a:latin typeface="+mn-lt"/>
          <a:ea typeface="ＭＳ Ｐゴシック" charset="-128"/>
        </a:defRPr>
      </a:lvl4pPr>
      <a:lvl5pPr marL="2057400" indent="-228600" algn="l" rtl="0" eaLnBrk="0" fontAlgn="base" hangingPunct="0">
        <a:spcBef>
          <a:spcPct val="10000"/>
        </a:spcBef>
        <a:spcAft>
          <a:spcPct val="0"/>
        </a:spcAft>
        <a:buChar char="»"/>
        <a:defRPr sz="2400">
          <a:solidFill>
            <a:schemeClr val="tx1"/>
          </a:solidFill>
          <a:latin typeface="+mn-lt"/>
          <a:ea typeface="ＭＳ Ｐゴシック" charset="-128"/>
        </a:defRPr>
      </a:lvl5pPr>
      <a:lvl6pPr marL="2514600" indent="-228600" algn="l" rtl="0" eaLnBrk="0" fontAlgn="base" hangingPunct="0">
        <a:spcBef>
          <a:spcPct val="10000"/>
        </a:spcBef>
        <a:spcAft>
          <a:spcPct val="0"/>
        </a:spcAft>
        <a:buChar char="»"/>
        <a:defRPr sz="2400">
          <a:solidFill>
            <a:schemeClr val="tx1"/>
          </a:solidFill>
          <a:latin typeface="+mn-lt"/>
          <a:ea typeface="ＭＳ Ｐゴシック" charset="-128"/>
        </a:defRPr>
      </a:lvl6pPr>
      <a:lvl7pPr marL="2971800" indent="-228600" algn="l" rtl="0" eaLnBrk="0" fontAlgn="base" hangingPunct="0">
        <a:spcBef>
          <a:spcPct val="10000"/>
        </a:spcBef>
        <a:spcAft>
          <a:spcPct val="0"/>
        </a:spcAft>
        <a:buChar char="»"/>
        <a:defRPr sz="2400">
          <a:solidFill>
            <a:schemeClr val="tx1"/>
          </a:solidFill>
          <a:latin typeface="+mn-lt"/>
          <a:ea typeface="ＭＳ Ｐゴシック" charset="-128"/>
        </a:defRPr>
      </a:lvl7pPr>
      <a:lvl8pPr marL="3429000" indent="-228600" algn="l" rtl="0" eaLnBrk="0" fontAlgn="base" hangingPunct="0">
        <a:spcBef>
          <a:spcPct val="10000"/>
        </a:spcBef>
        <a:spcAft>
          <a:spcPct val="0"/>
        </a:spcAft>
        <a:buChar char="»"/>
        <a:defRPr sz="2400">
          <a:solidFill>
            <a:schemeClr val="tx1"/>
          </a:solidFill>
          <a:latin typeface="+mn-lt"/>
          <a:ea typeface="ＭＳ Ｐゴシック" charset="-128"/>
        </a:defRPr>
      </a:lvl8pPr>
      <a:lvl9pPr marL="3886200" indent="-228600" algn="l" rtl="0" eaLnBrk="0" fontAlgn="base" hangingPunct="0">
        <a:spcBef>
          <a:spcPct val="10000"/>
        </a:spcBef>
        <a:spcAft>
          <a:spcPct val="0"/>
        </a:spcAft>
        <a:buChar char="»"/>
        <a:defRPr sz="2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F1229"/>
            </a:gs>
            <a:gs pos="100000">
              <a:srgbClr val="21265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1"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447800"/>
            <a:ext cx="8534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7937607"/>
      </p:ext>
    </p:extLst>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5pPr>
      <a:lvl6pPr marL="457200" algn="ctr" rtl="0" eaLnBrk="0" fontAlgn="base" hangingPunct="0">
        <a:spcBef>
          <a:spcPct val="0"/>
        </a:spcBef>
        <a:spcAft>
          <a:spcPct val="0"/>
        </a:spcAft>
        <a:defRPr sz="2800" b="1">
          <a:solidFill>
            <a:schemeClr val="tx2"/>
          </a:solidFill>
          <a:latin typeface="Arial" pitchFamily="-111" charset="0"/>
        </a:defRPr>
      </a:lvl6pPr>
      <a:lvl7pPr marL="914400" algn="ctr" rtl="0" eaLnBrk="0" fontAlgn="base" hangingPunct="0">
        <a:spcBef>
          <a:spcPct val="0"/>
        </a:spcBef>
        <a:spcAft>
          <a:spcPct val="0"/>
        </a:spcAft>
        <a:defRPr sz="2800" b="1">
          <a:solidFill>
            <a:schemeClr val="tx2"/>
          </a:solidFill>
          <a:latin typeface="Arial" pitchFamily="-111" charset="0"/>
        </a:defRPr>
      </a:lvl7pPr>
      <a:lvl8pPr marL="1371600" algn="ctr" rtl="0" eaLnBrk="0" fontAlgn="base" hangingPunct="0">
        <a:spcBef>
          <a:spcPct val="0"/>
        </a:spcBef>
        <a:spcAft>
          <a:spcPct val="0"/>
        </a:spcAft>
        <a:defRPr sz="2800" b="1">
          <a:solidFill>
            <a:schemeClr val="tx2"/>
          </a:solidFill>
          <a:latin typeface="Arial" pitchFamily="-111" charset="0"/>
        </a:defRPr>
      </a:lvl8pPr>
      <a:lvl9pPr marL="1828800" algn="ctr" rtl="0" eaLnBrk="0" fontAlgn="base" hangingPunct="0">
        <a:spcBef>
          <a:spcPct val="0"/>
        </a:spcBef>
        <a:spcAft>
          <a:spcPct val="0"/>
        </a:spcAft>
        <a:defRPr sz="2800" b="1">
          <a:solidFill>
            <a:schemeClr val="tx2"/>
          </a:solidFill>
          <a:latin typeface="Arial" pitchFamily="-111" charset="0"/>
        </a:defRPr>
      </a:lvl9pPr>
    </p:titleStyle>
    <p:bodyStyle>
      <a:lvl1pPr marL="230188" indent="-230188" algn="l" rtl="0" eaLnBrk="0" fontAlgn="base" hangingPunct="0">
        <a:spcBef>
          <a:spcPct val="10000"/>
        </a:spcBef>
        <a:spcAft>
          <a:spcPct val="0"/>
        </a:spcAft>
        <a:buClr>
          <a:schemeClr val="accent1"/>
        </a:buClr>
        <a:buSzPct val="125000"/>
        <a:buChar char="•"/>
        <a:defRPr sz="2100">
          <a:solidFill>
            <a:schemeClr val="tx1"/>
          </a:solidFill>
          <a:latin typeface="+mn-lt"/>
          <a:ea typeface="ＭＳ Ｐゴシック" charset="-128"/>
          <a:cs typeface="ＭＳ Ｐゴシック" charset="-128"/>
        </a:defRPr>
      </a:lvl1pPr>
      <a:lvl2pPr marL="630238" indent="-231775" algn="l" rtl="0" eaLnBrk="0" fontAlgn="base" hangingPunct="0">
        <a:spcBef>
          <a:spcPct val="10000"/>
        </a:spcBef>
        <a:spcAft>
          <a:spcPct val="0"/>
        </a:spcAft>
        <a:buClr>
          <a:schemeClr val="accent1"/>
        </a:buClr>
        <a:buChar char="–"/>
        <a:defRPr sz="2100">
          <a:solidFill>
            <a:schemeClr val="tx1"/>
          </a:solidFill>
          <a:latin typeface="+mn-lt"/>
          <a:ea typeface="ＭＳ Ｐゴシック" pitchFamily="-111" charset="-128"/>
        </a:defRPr>
      </a:lvl2pPr>
      <a:lvl3pPr marL="11430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4pPr>
      <a:lvl5pPr marL="20574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5pPr>
      <a:lvl6pPr marL="25146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6pPr>
      <a:lvl7pPr marL="29718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7pPr>
      <a:lvl8pPr marL="34290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8pPr>
      <a:lvl9pPr marL="38862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arcr.niaaa.nih.gov/" TargetMode="Externa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falkde@mail.nih.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iaaa.nih.gov/news-events/meetings-events-exhibits/high-intensity-drinking-working-group-meeting-test"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onlinelibrary.wiley.com/doi/10.1111/acer.13365/full#acer13365-fig-0001"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http://cdn.imedicalapps.com/wp-content/uploads/2011/09/HHS-log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1" y="6172200"/>
            <a:ext cx="533400" cy="533400"/>
          </a:xfrm>
          <a:prstGeom prst="ellipse">
            <a:avLst/>
          </a:prstGeom>
          <a:ln w="63500" cap="rnd">
            <a:solidFill>
              <a:srgbClr val="202557"/>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990599" y="4370459"/>
            <a:ext cx="7162801" cy="81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ctr" rtl="0" eaLnBrk="0" fontAlgn="base" hangingPunct="0">
              <a:spcBef>
                <a:spcPct val="10000"/>
              </a:spcBef>
              <a:spcAft>
                <a:spcPct val="0"/>
              </a:spcAft>
              <a:buClr>
                <a:schemeClr val="accent1"/>
              </a:buClr>
              <a:buSzPct val="125000"/>
              <a:buNone/>
              <a:defRPr sz="2100">
                <a:solidFill>
                  <a:schemeClr val="tx1"/>
                </a:solidFill>
                <a:latin typeface="+mn-lt"/>
                <a:ea typeface="ＭＳ Ｐゴシック" charset="-128"/>
                <a:cs typeface="ＭＳ Ｐゴシック" charset="-128"/>
              </a:defRPr>
            </a:lvl1pPr>
            <a:lvl2pPr marL="457200" indent="0" algn="ctr" rtl="0" eaLnBrk="0" fontAlgn="base" hangingPunct="0">
              <a:spcBef>
                <a:spcPct val="10000"/>
              </a:spcBef>
              <a:spcAft>
                <a:spcPct val="0"/>
              </a:spcAft>
              <a:buClr>
                <a:schemeClr val="accent1"/>
              </a:buClr>
              <a:buNone/>
              <a:defRPr sz="2100">
                <a:solidFill>
                  <a:schemeClr val="tx1"/>
                </a:solidFill>
                <a:latin typeface="+mn-lt"/>
                <a:ea typeface="ＭＳ Ｐゴシック" pitchFamily="-111" charset="-128"/>
              </a:defRPr>
            </a:lvl2pPr>
            <a:lvl3pPr marL="914400" indent="0" algn="ctr" rtl="0" eaLnBrk="0" fontAlgn="base" hangingPunct="0">
              <a:spcBef>
                <a:spcPct val="10000"/>
              </a:spcBef>
              <a:spcAft>
                <a:spcPct val="0"/>
              </a:spcAft>
              <a:buNone/>
              <a:defRPr sz="2400">
                <a:solidFill>
                  <a:schemeClr val="tx1"/>
                </a:solidFill>
                <a:latin typeface="+mn-lt"/>
                <a:ea typeface="ＭＳ Ｐゴシック" pitchFamily="-111" charset="-128"/>
              </a:defRPr>
            </a:lvl3pPr>
            <a:lvl4pPr marL="1371600" indent="0" algn="ctr" rtl="0" eaLnBrk="0" fontAlgn="base" hangingPunct="0">
              <a:spcBef>
                <a:spcPct val="10000"/>
              </a:spcBef>
              <a:spcAft>
                <a:spcPct val="0"/>
              </a:spcAft>
              <a:buNone/>
              <a:defRPr sz="2400">
                <a:solidFill>
                  <a:schemeClr val="tx1"/>
                </a:solidFill>
                <a:latin typeface="+mn-lt"/>
                <a:ea typeface="ＭＳ Ｐゴシック" pitchFamily="-111" charset="-128"/>
              </a:defRPr>
            </a:lvl4pPr>
            <a:lvl5pPr marL="1828800" indent="0" algn="ctr" rtl="0" eaLnBrk="0" fontAlgn="base" hangingPunct="0">
              <a:spcBef>
                <a:spcPct val="10000"/>
              </a:spcBef>
              <a:spcAft>
                <a:spcPct val="0"/>
              </a:spcAft>
              <a:buNone/>
              <a:defRPr sz="2400">
                <a:solidFill>
                  <a:schemeClr val="tx1"/>
                </a:solidFill>
                <a:latin typeface="+mn-lt"/>
                <a:ea typeface="ＭＳ Ｐゴシック" pitchFamily="-111" charset="-128"/>
              </a:defRPr>
            </a:lvl5pPr>
            <a:lvl6pPr marL="2286000" indent="0" algn="ctr" rtl="0" eaLnBrk="0" fontAlgn="base" hangingPunct="0">
              <a:spcBef>
                <a:spcPct val="10000"/>
              </a:spcBef>
              <a:spcAft>
                <a:spcPct val="0"/>
              </a:spcAft>
              <a:buNone/>
              <a:defRPr sz="2400">
                <a:solidFill>
                  <a:schemeClr val="tx1"/>
                </a:solidFill>
                <a:latin typeface="+mn-lt"/>
                <a:ea typeface="ＭＳ Ｐゴシック" pitchFamily="-111" charset="-128"/>
              </a:defRPr>
            </a:lvl6pPr>
            <a:lvl7pPr marL="2743200" indent="0" algn="ctr" rtl="0" eaLnBrk="0" fontAlgn="base" hangingPunct="0">
              <a:spcBef>
                <a:spcPct val="10000"/>
              </a:spcBef>
              <a:spcAft>
                <a:spcPct val="0"/>
              </a:spcAft>
              <a:buNone/>
              <a:defRPr sz="2400">
                <a:solidFill>
                  <a:schemeClr val="tx1"/>
                </a:solidFill>
                <a:latin typeface="+mn-lt"/>
                <a:ea typeface="ＭＳ Ｐゴシック" pitchFamily="-111" charset="-128"/>
              </a:defRPr>
            </a:lvl7pPr>
            <a:lvl8pPr marL="3200400" indent="0" algn="ctr" rtl="0" eaLnBrk="0" fontAlgn="base" hangingPunct="0">
              <a:spcBef>
                <a:spcPct val="10000"/>
              </a:spcBef>
              <a:spcAft>
                <a:spcPct val="0"/>
              </a:spcAft>
              <a:buNone/>
              <a:defRPr sz="2400">
                <a:solidFill>
                  <a:schemeClr val="tx1"/>
                </a:solidFill>
                <a:latin typeface="+mn-lt"/>
                <a:ea typeface="ＭＳ Ｐゴシック" pitchFamily="-111" charset="-128"/>
              </a:defRPr>
            </a:lvl8pPr>
            <a:lvl9pPr marL="3657600" indent="0" algn="ctr" rtl="0" eaLnBrk="0" fontAlgn="base" hangingPunct="0">
              <a:spcBef>
                <a:spcPct val="10000"/>
              </a:spcBef>
              <a:spcAft>
                <a:spcPct val="0"/>
              </a:spcAft>
              <a:buNone/>
              <a:defRPr sz="2400">
                <a:solidFill>
                  <a:schemeClr val="tx1"/>
                </a:solidFill>
                <a:latin typeface="+mn-lt"/>
                <a:ea typeface="ＭＳ Ｐゴシック" pitchFamily="-111" charset="-128"/>
              </a:defRPr>
            </a:lvl9pPr>
          </a:lstStyle>
          <a:p>
            <a:r>
              <a:rPr lang="en-US" sz="2000" b="1" kern="0" dirty="0">
                <a:solidFill>
                  <a:schemeClr val="tx2"/>
                </a:solidFill>
                <a:latin typeface="Arial" charset="0"/>
                <a:ea typeface="ＭＳ Ｐゴシック" charset="0"/>
              </a:rPr>
              <a:t>Research Society on Alcoholism </a:t>
            </a:r>
          </a:p>
          <a:p>
            <a:r>
              <a:rPr lang="en-US" sz="2000" b="1" kern="0" dirty="0">
                <a:solidFill>
                  <a:schemeClr val="tx2"/>
                </a:solidFill>
                <a:latin typeface="Arial" charset="0"/>
                <a:ea typeface="ＭＳ Ｐゴシック" charset="0"/>
              </a:rPr>
              <a:t>Annual Meeting</a:t>
            </a:r>
          </a:p>
          <a:p>
            <a:r>
              <a:rPr lang="en-US" sz="2000" b="1" kern="0" dirty="0">
                <a:solidFill>
                  <a:schemeClr val="tx2"/>
                </a:solidFill>
                <a:latin typeface="Arial" charset="0"/>
                <a:ea typeface="ＭＳ Ｐゴシック" charset="0"/>
              </a:rPr>
              <a:t>June 23, 2019</a:t>
            </a:r>
          </a:p>
        </p:txBody>
      </p:sp>
      <p:sp>
        <p:nvSpPr>
          <p:cNvPr id="9" name="Rectangle 2"/>
          <p:cNvSpPr txBox="1">
            <a:spLocks noChangeArrowheads="1"/>
          </p:cNvSpPr>
          <p:nvPr/>
        </p:nvSpPr>
        <p:spPr bwMode="auto">
          <a:xfrm>
            <a:off x="628650" y="152401"/>
            <a:ext cx="7886700" cy="665552"/>
          </a:xfrm>
          <a:prstGeom prst="rect">
            <a:avLst/>
          </a:prstGeom>
          <a:noFill/>
          <a:ln w="9525">
            <a:noFill/>
            <a:miter lim="800000"/>
            <a:headEnd/>
            <a:tailEnd/>
          </a:ln>
        </p:spPr>
        <p:txBody>
          <a:bodyPr vert="horz" wrap="square" lIns="0" tIns="0" rIns="0" bIns="0" numCol="1" anchor="t" anchorCtr="1" compatLnSpc="1">
            <a:prstTxWarp prst="textNoShape">
              <a:avLst/>
            </a:prstTxWarp>
          </a:bodyPr>
          <a:lstStyle>
            <a:lvl1pPr algn="ctr"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2800" b="1">
                <a:solidFill>
                  <a:schemeClr val="tx2"/>
                </a:solidFill>
                <a:latin typeface="Arial" charset="0"/>
              </a:defRPr>
            </a:lvl6pPr>
            <a:lvl7pPr marL="914400" algn="ctr" rtl="0" eaLnBrk="0" fontAlgn="base" hangingPunct="0">
              <a:spcBef>
                <a:spcPct val="0"/>
              </a:spcBef>
              <a:spcAft>
                <a:spcPct val="0"/>
              </a:spcAft>
              <a:defRPr sz="2800" b="1">
                <a:solidFill>
                  <a:schemeClr val="tx2"/>
                </a:solidFill>
                <a:latin typeface="Arial" charset="0"/>
              </a:defRPr>
            </a:lvl7pPr>
            <a:lvl8pPr marL="1371600" algn="ctr" rtl="0" eaLnBrk="0" fontAlgn="base" hangingPunct="0">
              <a:spcBef>
                <a:spcPct val="0"/>
              </a:spcBef>
              <a:spcAft>
                <a:spcPct val="0"/>
              </a:spcAft>
              <a:defRPr sz="2800" b="1">
                <a:solidFill>
                  <a:schemeClr val="tx2"/>
                </a:solidFill>
                <a:latin typeface="Arial" charset="0"/>
              </a:defRPr>
            </a:lvl8pPr>
            <a:lvl9pPr marL="1828800" algn="ctr" rtl="0" eaLnBrk="0" fontAlgn="base" hangingPunct="0">
              <a:spcBef>
                <a:spcPct val="0"/>
              </a:spcBef>
              <a:spcAft>
                <a:spcPct val="0"/>
              </a:spcAft>
              <a:defRPr sz="2800" b="1">
                <a:solidFill>
                  <a:schemeClr val="tx2"/>
                </a:solidFill>
                <a:latin typeface="Arial" charset="0"/>
              </a:defRPr>
            </a:lvl9pPr>
          </a:lstStyle>
          <a:p>
            <a:r>
              <a:rPr lang="en-US" sz="3600" kern="0" dirty="0">
                <a:latin typeface="Arial" charset="0"/>
                <a:ea typeface="ＭＳ Ｐゴシック" charset="0"/>
              </a:rPr>
              <a:t>NIAAA Update</a:t>
            </a:r>
          </a:p>
        </p:txBody>
      </p:sp>
      <p:sp>
        <p:nvSpPr>
          <p:cNvPr id="10" name="Rectangle 3"/>
          <p:cNvSpPr txBox="1">
            <a:spLocks noChangeArrowheads="1"/>
          </p:cNvSpPr>
          <p:nvPr/>
        </p:nvSpPr>
        <p:spPr bwMode="auto">
          <a:xfrm>
            <a:off x="799306" y="3048000"/>
            <a:ext cx="7545388" cy="1219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ct val="10000"/>
              </a:spcBef>
              <a:spcAft>
                <a:spcPct val="0"/>
              </a:spcAft>
              <a:buClr>
                <a:schemeClr val="accent1"/>
              </a:buClr>
              <a:buSzPct val="125000"/>
              <a:buNone/>
              <a:defRPr sz="2100">
                <a:solidFill>
                  <a:schemeClr val="tx1"/>
                </a:solidFill>
                <a:latin typeface="+mn-lt"/>
                <a:ea typeface="ＭＳ Ｐゴシック" charset="-128"/>
                <a:cs typeface="ＭＳ Ｐゴシック" charset="-128"/>
              </a:defRPr>
            </a:lvl1pPr>
            <a:lvl2pPr marL="457200" indent="0" algn="ctr" rtl="0" eaLnBrk="0" fontAlgn="base" hangingPunct="0">
              <a:spcBef>
                <a:spcPct val="10000"/>
              </a:spcBef>
              <a:spcAft>
                <a:spcPct val="0"/>
              </a:spcAft>
              <a:buClr>
                <a:schemeClr val="accent1"/>
              </a:buClr>
              <a:buNone/>
              <a:defRPr sz="2100">
                <a:solidFill>
                  <a:schemeClr val="tx1"/>
                </a:solidFill>
                <a:latin typeface="+mn-lt"/>
                <a:ea typeface="ＭＳ Ｐゴシック" charset="-128"/>
              </a:defRPr>
            </a:lvl2pPr>
            <a:lvl3pPr marL="914400" indent="0" algn="ctr" rtl="0" eaLnBrk="0" fontAlgn="base" hangingPunct="0">
              <a:spcBef>
                <a:spcPct val="10000"/>
              </a:spcBef>
              <a:spcAft>
                <a:spcPct val="0"/>
              </a:spcAft>
              <a:buNone/>
              <a:defRPr sz="2400">
                <a:solidFill>
                  <a:schemeClr val="tx1"/>
                </a:solidFill>
                <a:latin typeface="+mn-lt"/>
                <a:ea typeface="ＭＳ Ｐゴシック" charset="-128"/>
              </a:defRPr>
            </a:lvl3pPr>
            <a:lvl4pPr marL="1371600" indent="0" algn="ctr" rtl="0" eaLnBrk="0" fontAlgn="base" hangingPunct="0">
              <a:spcBef>
                <a:spcPct val="10000"/>
              </a:spcBef>
              <a:spcAft>
                <a:spcPct val="0"/>
              </a:spcAft>
              <a:buNone/>
              <a:defRPr sz="2400">
                <a:solidFill>
                  <a:schemeClr val="tx1"/>
                </a:solidFill>
                <a:latin typeface="+mn-lt"/>
                <a:ea typeface="ＭＳ Ｐゴシック" charset="-128"/>
              </a:defRPr>
            </a:lvl4pPr>
            <a:lvl5pPr marL="1828800" indent="0" algn="ctr" rtl="0" eaLnBrk="0" fontAlgn="base" hangingPunct="0">
              <a:spcBef>
                <a:spcPct val="10000"/>
              </a:spcBef>
              <a:spcAft>
                <a:spcPct val="0"/>
              </a:spcAft>
              <a:buNone/>
              <a:defRPr sz="2400">
                <a:solidFill>
                  <a:schemeClr val="tx1"/>
                </a:solidFill>
                <a:latin typeface="+mn-lt"/>
                <a:ea typeface="ＭＳ Ｐゴシック" charset="-128"/>
              </a:defRPr>
            </a:lvl5pPr>
            <a:lvl6pPr marL="2286000" indent="0" algn="ctr" rtl="0" eaLnBrk="0" fontAlgn="base" hangingPunct="0">
              <a:spcBef>
                <a:spcPct val="10000"/>
              </a:spcBef>
              <a:spcAft>
                <a:spcPct val="0"/>
              </a:spcAft>
              <a:buNone/>
              <a:defRPr sz="2400">
                <a:solidFill>
                  <a:schemeClr val="tx1"/>
                </a:solidFill>
                <a:latin typeface="+mn-lt"/>
                <a:ea typeface="ＭＳ Ｐゴシック" charset="-128"/>
              </a:defRPr>
            </a:lvl6pPr>
            <a:lvl7pPr marL="2743200" indent="0" algn="ctr" rtl="0" eaLnBrk="0" fontAlgn="base" hangingPunct="0">
              <a:spcBef>
                <a:spcPct val="10000"/>
              </a:spcBef>
              <a:spcAft>
                <a:spcPct val="0"/>
              </a:spcAft>
              <a:buNone/>
              <a:defRPr sz="2400">
                <a:solidFill>
                  <a:schemeClr val="tx1"/>
                </a:solidFill>
                <a:latin typeface="+mn-lt"/>
                <a:ea typeface="ＭＳ Ｐゴシック" charset="-128"/>
              </a:defRPr>
            </a:lvl7pPr>
            <a:lvl8pPr marL="3200400" indent="0" algn="ctr" rtl="0" eaLnBrk="0" fontAlgn="base" hangingPunct="0">
              <a:spcBef>
                <a:spcPct val="10000"/>
              </a:spcBef>
              <a:spcAft>
                <a:spcPct val="0"/>
              </a:spcAft>
              <a:buNone/>
              <a:defRPr sz="2400">
                <a:solidFill>
                  <a:schemeClr val="tx1"/>
                </a:solidFill>
                <a:latin typeface="+mn-lt"/>
                <a:ea typeface="ＭＳ Ｐゴシック" charset="-128"/>
              </a:defRPr>
            </a:lvl8pPr>
            <a:lvl9pPr marL="3657600" indent="0" algn="ctr" rtl="0" eaLnBrk="0" fontAlgn="base" hangingPunct="0">
              <a:spcBef>
                <a:spcPct val="10000"/>
              </a:spcBef>
              <a:spcAft>
                <a:spcPct val="0"/>
              </a:spcAft>
              <a:buNone/>
              <a:defRPr sz="2400">
                <a:solidFill>
                  <a:schemeClr val="tx1"/>
                </a:solidFill>
                <a:latin typeface="+mn-lt"/>
                <a:ea typeface="ＭＳ Ｐゴシック" charset="-128"/>
              </a:defRPr>
            </a:lvl9pPr>
          </a:lstStyle>
          <a:p>
            <a:r>
              <a:rPr lang="en-US" sz="2000" b="1" kern="0" dirty="0">
                <a:latin typeface="Arial" charset="0"/>
                <a:ea typeface="ＭＳ Ｐゴシック" charset="0"/>
              </a:rPr>
              <a:t>George F. Koob, Ph.D.</a:t>
            </a:r>
          </a:p>
          <a:p>
            <a:r>
              <a:rPr lang="en-US" sz="2000" b="1" kern="0" dirty="0">
                <a:latin typeface="Arial" charset="0"/>
                <a:ea typeface="ＭＳ Ｐゴシック" charset="0"/>
              </a:rPr>
              <a:t>Director, National Institute on Alcohol Abuse and Alcoholism</a:t>
            </a:r>
          </a:p>
          <a:p>
            <a:r>
              <a:rPr lang="en-US" sz="2000" b="1" kern="0" dirty="0">
                <a:latin typeface="Arial" charset="0"/>
                <a:ea typeface="ＭＳ Ｐゴシック" charset="0"/>
              </a:rPr>
              <a:t>National Institutes of Health</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6886" y="845667"/>
            <a:ext cx="3870228" cy="1927311"/>
          </a:xfrm>
          <a:prstGeom prst="rect">
            <a:avLst/>
          </a:prstGeom>
        </p:spPr>
      </p:pic>
      <p:pic>
        <p:nvPicPr>
          <p:cNvPr id="11" name="Picture 10">
            <a:extLst>
              <a:ext uri="{FF2B5EF4-FFF2-40B4-BE49-F238E27FC236}">
                <a16:creationId xmlns:a16="http://schemas.microsoft.com/office/drawing/2014/main" xmlns="" id="{7CFF0576-990B-432D-B51D-14BAF1E8173F}"/>
              </a:ext>
            </a:extLst>
          </p:cNvPr>
          <p:cNvPicPr>
            <a:picLocks noChangeAspect="1"/>
          </p:cNvPicPr>
          <p:nvPr/>
        </p:nvPicPr>
        <p:blipFill>
          <a:blip r:embed="rId5"/>
          <a:stretch>
            <a:fillRect/>
          </a:stretch>
        </p:blipFill>
        <p:spPr>
          <a:xfrm>
            <a:off x="6934199" y="5610857"/>
            <a:ext cx="2052639" cy="1094741"/>
          </a:xfrm>
          <a:prstGeom prst="rect">
            <a:avLst/>
          </a:prstGeom>
          <a:ln w="57150">
            <a:solidFill>
              <a:srgbClr val="92D050"/>
            </a:solidFill>
          </a:ln>
        </p:spPr>
      </p:pic>
      <p:sp>
        <p:nvSpPr>
          <p:cNvPr id="3" name="TextBox 2">
            <a:extLst>
              <a:ext uri="{FF2B5EF4-FFF2-40B4-BE49-F238E27FC236}">
                <a16:creationId xmlns:a16="http://schemas.microsoft.com/office/drawing/2014/main" xmlns="" id="{00846820-344F-4DF2-AEE3-5A0D610FD0A4}"/>
              </a:ext>
            </a:extLst>
          </p:cNvPr>
          <p:cNvSpPr txBox="1"/>
          <p:nvPr/>
        </p:nvSpPr>
        <p:spPr>
          <a:xfrm>
            <a:off x="4339622" y="5633591"/>
            <a:ext cx="2594577" cy="1077218"/>
          </a:xfrm>
          <a:prstGeom prst="rect">
            <a:avLst/>
          </a:prstGeom>
          <a:noFill/>
        </p:spPr>
        <p:txBody>
          <a:bodyPr wrap="square" rtlCol="0">
            <a:spAutoFit/>
          </a:bodyPr>
          <a:lstStyle/>
          <a:p>
            <a:pPr algn="ctr"/>
            <a:r>
              <a:rPr lang="en-US" sz="1600" b="1" i="1" dirty="0"/>
              <a:t>Obi-Wan appears when answering a question submitted by the RSA community. </a:t>
            </a:r>
          </a:p>
        </p:txBody>
      </p:sp>
    </p:spTree>
    <p:extLst>
      <p:ext uri="{BB962C8B-B14F-4D97-AF65-F5344CB8AC3E}">
        <p14:creationId xmlns:p14="http://schemas.microsoft.com/office/powerpoint/2010/main" val="3950422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F79539-F70F-427F-8F6D-4C0085FA2422}"/>
              </a:ext>
            </a:extLst>
          </p:cNvPr>
          <p:cNvSpPr>
            <a:spLocks noGrp="1"/>
          </p:cNvSpPr>
          <p:nvPr>
            <p:ph type="title"/>
          </p:nvPr>
        </p:nvSpPr>
        <p:spPr>
          <a:xfrm>
            <a:off x="0" y="-1026"/>
            <a:ext cx="9144000" cy="1067822"/>
          </a:xfrm>
        </p:spPr>
        <p:txBody>
          <a:bodyPr anchor="ctr"/>
          <a:lstStyle/>
          <a:p>
            <a:r>
              <a:rPr lang="en-US" dirty="0"/>
              <a:t>NIAAA-Hosted Activities for</a:t>
            </a:r>
            <a:br>
              <a:rPr lang="en-US" dirty="0"/>
            </a:br>
            <a:r>
              <a:rPr lang="en-US" dirty="0"/>
              <a:t>Trainees and Early Stage Investigators</a:t>
            </a:r>
          </a:p>
        </p:txBody>
      </p:sp>
      <p:sp>
        <p:nvSpPr>
          <p:cNvPr id="3" name="Content Placeholder 2">
            <a:extLst>
              <a:ext uri="{FF2B5EF4-FFF2-40B4-BE49-F238E27FC236}">
                <a16:creationId xmlns:a16="http://schemas.microsoft.com/office/drawing/2014/main" xmlns="" id="{4286A1A7-4264-496E-81C2-336AE6766A8C}"/>
              </a:ext>
            </a:extLst>
          </p:cNvPr>
          <p:cNvSpPr>
            <a:spLocks noGrp="1"/>
          </p:cNvSpPr>
          <p:nvPr>
            <p:ph idx="1"/>
          </p:nvPr>
        </p:nvSpPr>
        <p:spPr>
          <a:xfrm>
            <a:off x="415247" y="1540266"/>
            <a:ext cx="8313506" cy="5105400"/>
          </a:xfrm>
        </p:spPr>
        <p:txBody>
          <a:bodyPr/>
          <a:lstStyle/>
          <a:p>
            <a:r>
              <a:rPr lang="en-US" sz="2400" b="1" dirty="0"/>
              <a:t>Look for black dots on name badges to identify NIAAA extramural staff</a:t>
            </a:r>
          </a:p>
          <a:p>
            <a:endParaRPr lang="en-US" sz="1000" b="1" dirty="0"/>
          </a:p>
          <a:p>
            <a:r>
              <a:rPr lang="en-US" sz="2400" b="1" dirty="0"/>
              <a:t>Pick up a </a:t>
            </a:r>
            <a:r>
              <a:rPr lang="en-US" sz="2400" b="1" dirty="0">
                <a:solidFill>
                  <a:schemeClr val="tx2"/>
                </a:solidFill>
              </a:rPr>
              <a:t>Program Officer Directory </a:t>
            </a:r>
            <a:r>
              <a:rPr lang="en-US" sz="2400" b="1" dirty="0"/>
              <a:t>at the NIAAA booth</a:t>
            </a:r>
          </a:p>
          <a:p>
            <a:endParaRPr lang="en-US" sz="1000" b="1" dirty="0"/>
          </a:p>
          <a:p>
            <a:r>
              <a:rPr lang="en-US" sz="2400" b="1" dirty="0"/>
              <a:t>Have a quick question? Drop by the </a:t>
            </a:r>
            <a:r>
              <a:rPr lang="en-US" sz="2400" b="1" dirty="0">
                <a:solidFill>
                  <a:schemeClr val="tx2"/>
                </a:solidFill>
              </a:rPr>
              <a:t>Ask a Program Officer</a:t>
            </a:r>
            <a:r>
              <a:rPr lang="en-US" sz="2400" b="1" dirty="0"/>
              <a:t> table in the exhibit hall</a:t>
            </a:r>
          </a:p>
          <a:p>
            <a:endParaRPr lang="en-US" sz="1000" b="1" dirty="0"/>
          </a:p>
          <a:p>
            <a:r>
              <a:rPr lang="en-US" sz="2400" b="1" dirty="0"/>
              <a:t>Attend a</a:t>
            </a:r>
            <a:r>
              <a:rPr lang="en-US" sz="2400" b="1" dirty="0">
                <a:solidFill>
                  <a:schemeClr val="tx2"/>
                </a:solidFill>
              </a:rPr>
              <a:t> Meet and Greet </a:t>
            </a:r>
            <a:r>
              <a:rPr lang="en-US" sz="2400" b="1" dirty="0"/>
              <a:t>with NIAAA staff on Monday night from 7-8pm in Lake Harriet (4</a:t>
            </a:r>
            <a:r>
              <a:rPr lang="en-US" sz="2400" b="1" baseline="30000" dirty="0"/>
              <a:t>th</a:t>
            </a:r>
            <a:r>
              <a:rPr lang="en-US" sz="2400" b="1" dirty="0"/>
              <a:t> floor)</a:t>
            </a:r>
          </a:p>
          <a:p>
            <a:endParaRPr lang="en-US" sz="1000" b="1" dirty="0"/>
          </a:p>
          <a:p>
            <a:r>
              <a:rPr lang="en-US" sz="2400" b="1" dirty="0"/>
              <a:t>Sign up for a one-on-one meeting with NIAAA staff: </a:t>
            </a:r>
            <a:r>
              <a:rPr lang="en-US" sz="2400" b="1" dirty="0">
                <a:solidFill>
                  <a:schemeClr val="accent1"/>
                </a:solidFill>
              </a:rPr>
              <a:t>https://tinyurl.com/NIAAA-RSA</a:t>
            </a:r>
          </a:p>
        </p:txBody>
      </p:sp>
      <p:sp>
        <p:nvSpPr>
          <p:cNvPr id="5" name="Line 4">
            <a:extLst>
              <a:ext uri="{FF2B5EF4-FFF2-40B4-BE49-F238E27FC236}">
                <a16:creationId xmlns:a16="http://schemas.microsoft.com/office/drawing/2014/main" xmlns="" id="{9D0E25D8-60B9-4C54-AB8D-55197A55DE47}"/>
              </a:ext>
            </a:extLst>
          </p:cNvPr>
          <p:cNvSpPr>
            <a:spLocks noChangeShapeType="1"/>
          </p:cNvSpPr>
          <p:nvPr/>
        </p:nvSpPr>
        <p:spPr bwMode="auto">
          <a:xfrm>
            <a:off x="848032" y="1066800"/>
            <a:ext cx="7447935"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544911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EC1381-AF4C-4A78-8719-162AD2FB19CC}"/>
              </a:ext>
            </a:extLst>
          </p:cNvPr>
          <p:cNvPicPr>
            <a:picLocks noChangeAspect="1"/>
          </p:cNvPicPr>
          <p:nvPr/>
        </p:nvPicPr>
        <p:blipFill>
          <a:blip r:embed="rId2"/>
          <a:stretch>
            <a:fillRect/>
          </a:stretch>
        </p:blipFill>
        <p:spPr>
          <a:xfrm>
            <a:off x="3167063" y="457200"/>
            <a:ext cx="2809875" cy="1498600"/>
          </a:xfrm>
          <a:prstGeom prst="rect">
            <a:avLst/>
          </a:prstGeom>
          <a:ln w="57150">
            <a:solidFill>
              <a:srgbClr val="92D050"/>
            </a:solidFill>
          </a:ln>
        </p:spPr>
      </p:pic>
      <p:sp>
        <p:nvSpPr>
          <p:cNvPr id="5" name="TextBox 4">
            <a:extLst>
              <a:ext uri="{FF2B5EF4-FFF2-40B4-BE49-F238E27FC236}">
                <a16:creationId xmlns:a16="http://schemas.microsoft.com/office/drawing/2014/main" xmlns="" id="{A187AA3A-C5ED-43F3-810F-AA06C195E325}"/>
              </a:ext>
            </a:extLst>
          </p:cNvPr>
          <p:cNvSpPr txBox="1"/>
          <p:nvPr/>
        </p:nvSpPr>
        <p:spPr>
          <a:xfrm>
            <a:off x="1066800" y="2133600"/>
            <a:ext cx="7315200" cy="4585871"/>
          </a:xfrm>
          <a:prstGeom prst="rect">
            <a:avLst/>
          </a:prstGeom>
          <a:noFill/>
        </p:spPr>
        <p:txBody>
          <a:bodyPr wrap="square" rtlCol="0">
            <a:spAutoFit/>
          </a:bodyPr>
          <a:lstStyle/>
          <a:p>
            <a:pPr algn="ctr"/>
            <a:r>
              <a:rPr lang="en-US" sz="2400" b="1" u="sng" dirty="0">
                <a:solidFill>
                  <a:schemeClr val="tx2"/>
                </a:solidFill>
              </a:rPr>
              <a:t>Advice for young and new investigators:</a:t>
            </a:r>
          </a:p>
          <a:p>
            <a:pPr algn="ctr"/>
            <a:endParaRPr lang="en-US" sz="2400" b="1" dirty="0">
              <a:solidFill>
                <a:schemeClr val="tx2"/>
              </a:solidFill>
            </a:endParaRPr>
          </a:p>
          <a:p>
            <a:pPr algn="ctr"/>
            <a:r>
              <a:rPr lang="en-US" sz="2200" b="1" dirty="0">
                <a:solidFill>
                  <a:schemeClr val="tx2"/>
                </a:solidFill>
              </a:rPr>
              <a:t>Remember that NIAAA has a 25</a:t>
            </a:r>
            <a:r>
              <a:rPr lang="en-US" sz="2200" b="1" baseline="30000" dirty="0">
                <a:solidFill>
                  <a:schemeClr val="tx2"/>
                </a:solidFill>
              </a:rPr>
              <a:t>th </a:t>
            </a:r>
            <a:r>
              <a:rPr lang="en-US" sz="2200" b="1" dirty="0">
                <a:solidFill>
                  <a:schemeClr val="tx2"/>
                </a:solidFill>
              </a:rPr>
              <a:t>percentile </a:t>
            </a:r>
            <a:r>
              <a:rPr lang="en-US" sz="2200" b="1" dirty="0" err="1">
                <a:solidFill>
                  <a:schemeClr val="tx2"/>
                </a:solidFill>
              </a:rPr>
              <a:t>payline</a:t>
            </a:r>
            <a:r>
              <a:rPr lang="en-US" sz="2200" b="1" dirty="0">
                <a:solidFill>
                  <a:schemeClr val="tx2"/>
                </a:solidFill>
              </a:rPr>
              <a:t> for Early Stage Investigators - </a:t>
            </a:r>
            <a:r>
              <a:rPr lang="en-US" sz="2200" b="1" i="1" dirty="0">
                <a:solidFill>
                  <a:schemeClr val="tx2"/>
                </a:solidFill>
              </a:rPr>
              <a:t>stay the course!</a:t>
            </a:r>
          </a:p>
          <a:p>
            <a:pPr algn="ctr"/>
            <a:endParaRPr lang="en-US" sz="2200" b="1" dirty="0">
              <a:solidFill>
                <a:schemeClr val="tx2"/>
              </a:solidFill>
            </a:endParaRPr>
          </a:p>
          <a:p>
            <a:pPr algn="ctr"/>
            <a:r>
              <a:rPr lang="en-US" sz="2200" b="1" dirty="0">
                <a:solidFill>
                  <a:schemeClr val="tx2"/>
                </a:solidFill>
              </a:rPr>
              <a:t>Engage mentors</a:t>
            </a:r>
          </a:p>
          <a:p>
            <a:pPr algn="ctr"/>
            <a:endParaRPr lang="en-US" sz="2200" b="1" dirty="0">
              <a:solidFill>
                <a:schemeClr val="tx2"/>
              </a:solidFill>
            </a:endParaRPr>
          </a:p>
          <a:p>
            <a:pPr algn="ctr"/>
            <a:r>
              <a:rPr lang="en-US" sz="2200" b="1" dirty="0">
                <a:solidFill>
                  <a:schemeClr val="tx2"/>
                </a:solidFill>
              </a:rPr>
              <a:t>Take advantage of NIAAA’s activities</a:t>
            </a:r>
          </a:p>
          <a:p>
            <a:pPr algn="ctr"/>
            <a:r>
              <a:rPr lang="en-US" sz="2200" b="1" dirty="0">
                <a:solidFill>
                  <a:schemeClr val="tx2"/>
                </a:solidFill>
              </a:rPr>
              <a:t>and mechanisms designed to</a:t>
            </a:r>
          </a:p>
          <a:p>
            <a:pPr algn="ctr"/>
            <a:r>
              <a:rPr lang="en-US" sz="2200" b="1" dirty="0">
                <a:solidFill>
                  <a:schemeClr val="tx2"/>
                </a:solidFill>
              </a:rPr>
              <a:t>support early-stage investigators </a:t>
            </a:r>
          </a:p>
          <a:p>
            <a:pPr algn="ctr"/>
            <a:endParaRPr lang="en-US" sz="2200" b="1" dirty="0">
              <a:solidFill>
                <a:schemeClr val="tx2"/>
              </a:solidFill>
            </a:endParaRPr>
          </a:p>
          <a:p>
            <a:pPr algn="ctr"/>
            <a:r>
              <a:rPr lang="en-US" sz="2200" b="1" dirty="0">
                <a:solidFill>
                  <a:schemeClr val="tx2"/>
                </a:solidFill>
              </a:rPr>
              <a:t>…and talk to your program officer!</a:t>
            </a:r>
          </a:p>
          <a:p>
            <a:pPr algn="ctr"/>
            <a:endParaRPr lang="en-US" sz="2400" b="1" dirty="0">
              <a:solidFill>
                <a:schemeClr val="tx2"/>
              </a:solidFill>
            </a:endParaRPr>
          </a:p>
        </p:txBody>
      </p:sp>
    </p:spTree>
    <p:extLst>
      <p:ext uri="{BB962C8B-B14F-4D97-AF65-F5344CB8AC3E}">
        <p14:creationId xmlns:p14="http://schemas.microsoft.com/office/powerpoint/2010/main" val="1038062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E5D052-D741-43A2-83EC-E073E3D7759A}"/>
              </a:ext>
            </a:extLst>
          </p:cNvPr>
          <p:cNvSpPr>
            <a:spLocks noGrp="1"/>
          </p:cNvSpPr>
          <p:nvPr>
            <p:ph type="title"/>
          </p:nvPr>
        </p:nvSpPr>
        <p:spPr>
          <a:xfrm>
            <a:off x="0" y="77638"/>
            <a:ext cx="9144000" cy="1067820"/>
          </a:xfrm>
        </p:spPr>
        <p:txBody>
          <a:bodyPr/>
          <a:lstStyle/>
          <a:p>
            <a:r>
              <a:rPr lang="en-US" sz="2600" dirty="0"/>
              <a:t>Priority: Promoting Diversity in the NIAAA Biomedical Workforce and Research on Health Disparities </a:t>
            </a:r>
            <a:br>
              <a:rPr lang="en-US" sz="2600" dirty="0"/>
            </a:br>
            <a:endParaRPr lang="en-US" sz="2600" dirty="0"/>
          </a:p>
        </p:txBody>
      </p:sp>
      <p:sp>
        <p:nvSpPr>
          <p:cNvPr id="3" name="Content Placeholder 2">
            <a:extLst>
              <a:ext uri="{FF2B5EF4-FFF2-40B4-BE49-F238E27FC236}">
                <a16:creationId xmlns:a16="http://schemas.microsoft.com/office/drawing/2014/main" xmlns="" id="{7E352DC8-44D1-42D5-B7D1-B88D88DB952D}"/>
              </a:ext>
            </a:extLst>
          </p:cNvPr>
          <p:cNvSpPr>
            <a:spLocks noGrp="1"/>
          </p:cNvSpPr>
          <p:nvPr>
            <p:ph idx="1"/>
          </p:nvPr>
        </p:nvSpPr>
        <p:spPr>
          <a:xfrm>
            <a:off x="609600" y="1145458"/>
            <a:ext cx="8077200" cy="5548640"/>
          </a:xfrm>
        </p:spPr>
        <p:txBody>
          <a:bodyPr/>
          <a:lstStyle/>
          <a:p>
            <a:pPr marL="0" indent="0">
              <a:buNone/>
            </a:pPr>
            <a:r>
              <a:rPr lang="en-US" sz="1800" b="1" dirty="0"/>
              <a:t>A Diversity and Health Disparities working group established in 2018 developed recommendations to help NIAAA achieve the goal of recruiting and retaining early career investigators in a variety of alcohol research settings. </a:t>
            </a:r>
          </a:p>
          <a:p>
            <a:pPr marL="0" indent="0">
              <a:buNone/>
            </a:pPr>
            <a:endParaRPr lang="en-US" sz="1000" b="1" dirty="0"/>
          </a:p>
          <a:p>
            <a:pPr marL="0" indent="0">
              <a:buNone/>
            </a:pPr>
            <a:r>
              <a:rPr lang="en-US" sz="2000" b="1" dirty="0"/>
              <a:t>In response to recommendations from the working group, NIAAA is currently:</a:t>
            </a:r>
          </a:p>
          <a:p>
            <a:pPr marL="0" indent="0">
              <a:buNone/>
            </a:pPr>
            <a:endParaRPr lang="en-US" sz="900" b="1" dirty="0"/>
          </a:p>
          <a:p>
            <a:pPr lvl="1">
              <a:buFont typeface="Arial" panose="020B0604020202020204" pitchFamily="34" charset="0"/>
              <a:buChar char="•"/>
            </a:pPr>
            <a:r>
              <a:rPr lang="en-US" sz="1800" b="1" dirty="0"/>
              <a:t>Developing creative initiatives to </a:t>
            </a:r>
            <a:r>
              <a:rPr lang="en-US" sz="1800" b="1" dirty="0">
                <a:solidFill>
                  <a:schemeClr val="tx2"/>
                </a:solidFill>
              </a:rPr>
              <a:t>enhance outreach </a:t>
            </a:r>
            <a:r>
              <a:rPr lang="en-US" sz="1800" b="1" dirty="0"/>
              <a:t>to diverse and health disparities researchers, including partnering with undergraduate institutions</a:t>
            </a:r>
          </a:p>
          <a:p>
            <a:pPr lvl="1">
              <a:buFont typeface="Arial" panose="020B0604020202020204" pitchFamily="34" charset="0"/>
              <a:buChar char="•"/>
            </a:pPr>
            <a:endParaRPr lang="en-US" sz="900" b="1" dirty="0"/>
          </a:p>
          <a:p>
            <a:pPr lvl="1">
              <a:buFont typeface="Arial" panose="020B0604020202020204" pitchFamily="34" charset="0"/>
              <a:buChar char="•"/>
            </a:pPr>
            <a:r>
              <a:rPr lang="en-US" sz="1800" b="1" dirty="0"/>
              <a:t>Exploring incentives to engage and retain effective mentors</a:t>
            </a:r>
          </a:p>
          <a:p>
            <a:pPr lvl="2">
              <a:buClr>
                <a:schemeClr val="accent1"/>
              </a:buClr>
              <a:buFont typeface="Arial" panose="020B0604020202020204" pitchFamily="34" charset="0"/>
              <a:buChar char="‒"/>
            </a:pPr>
            <a:r>
              <a:rPr lang="en-US" sz="1800" b="1" dirty="0"/>
              <a:t>New R25 to develop resources for mentors (</a:t>
            </a:r>
            <a:r>
              <a:rPr lang="en-US" sz="1800" b="1" dirty="0">
                <a:solidFill>
                  <a:schemeClr val="tx2"/>
                </a:solidFill>
              </a:rPr>
              <a:t>PAR-19-246</a:t>
            </a:r>
            <a:r>
              <a:rPr lang="en-US" sz="1800" b="1" dirty="0"/>
              <a:t>)</a:t>
            </a:r>
          </a:p>
          <a:p>
            <a:pPr marL="398463" lvl="1" indent="0">
              <a:buNone/>
            </a:pPr>
            <a:endParaRPr lang="en-US" sz="900" b="1" dirty="0"/>
          </a:p>
          <a:p>
            <a:pPr lvl="1">
              <a:buFont typeface="Arial" panose="020B0604020202020204" pitchFamily="34" charset="0"/>
              <a:buChar char="•"/>
            </a:pPr>
            <a:r>
              <a:rPr lang="en-US" sz="1800" b="1" dirty="0"/>
              <a:t>Studying outcomes of the </a:t>
            </a:r>
            <a:r>
              <a:rPr lang="en-US" sz="1800" b="1" dirty="0">
                <a:solidFill>
                  <a:schemeClr val="tx2"/>
                </a:solidFill>
              </a:rPr>
              <a:t>diversity supplement program</a:t>
            </a:r>
          </a:p>
          <a:p>
            <a:pPr lvl="2">
              <a:buClr>
                <a:schemeClr val="accent1"/>
              </a:buClr>
              <a:buFont typeface="Arial" panose="020B0604020202020204" pitchFamily="34" charset="0"/>
              <a:buChar char="‒"/>
            </a:pPr>
            <a:r>
              <a:rPr lang="en-US" sz="1800" b="1" dirty="0"/>
              <a:t>A recent analysis indicates ~70-90% remain in science</a:t>
            </a:r>
          </a:p>
          <a:p>
            <a:pPr marL="398463" lvl="1" indent="0">
              <a:buNone/>
            </a:pPr>
            <a:endParaRPr lang="en-US" sz="900" b="1" dirty="0"/>
          </a:p>
          <a:p>
            <a:pPr lvl="1">
              <a:buFont typeface="Arial" panose="020B0604020202020204" pitchFamily="34" charset="0"/>
              <a:buChar char="•"/>
            </a:pPr>
            <a:r>
              <a:rPr lang="en-US" sz="1800" b="1" dirty="0"/>
              <a:t>Enhancing NIAAA activities at meetings for trainees and early career scientists – expanded RSA program officer activities</a:t>
            </a:r>
          </a:p>
        </p:txBody>
      </p:sp>
      <p:sp>
        <p:nvSpPr>
          <p:cNvPr id="4" name="Line 4">
            <a:extLst>
              <a:ext uri="{FF2B5EF4-FFF2-40B4-BE49-F238E27FC236}">
                <a16:creationId xmlns:a16="http://schemas.microsoft.com/office/drawing/2014/main" xmlns="" id="{5D94065D-E8F9-4685-9DF3-D04A35ED3DB5}"/>
              </a:ext>
              <a:ext uri="{C183D7F6-B498-43B3-948B-1728B52AA6E4}">
                <adec:decorative xmlns:adec="http://schemas.microsoft.com/office/drawing/2017/decorative" xmlns="" val="1"/>
              </a:ext>
            </a:extLst>
          </p:cNvPr>
          <p:cNvSpPr>
            <a:spLocks noChangeShapeType="1"/>
          </p:cNvSpPr>
          <p:nvPr/>
        </p:nvSpPr>
        <p:spPr bwMode="auto">
          <a:xfrm>
            <a:off x="723900" y="982462"/>
            <a:ext cx="7696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1648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0936"/>
            <a:ext cx="6134099" cy="838199"/>
          </a:xfrm>
        </p:spPr>
        <p:txBody>
          <a:bodyPr anchor="ctr"/>
          <a:lstStyle/>
          <a:p>
            <a:r>
              <a:rPr lang="en-US" dirty="0"/>
              <a:t>Outreach and Marketing: </a:t>
            </a:r>
            <a:br>
              <a:rPr lang="en-US" dirty="0"/>
            </a:br>
            <a:r>
              <a:rPr lang="en-US" dirty="0"/>
              <a:t>Enhancing Visibility</a:t>
            </a:r>
          </a:p>
        </p:txBody>
      </p:sp>
      <p:sp>
        <p:nvSpPr>
          <p:cNvPr id="3" name="Content Placeholder 2"/>
          <p:cNvSpPr>
            <a:spLocks noGrp="1"/>
          </p:cNvSpPr>
          <p:nvPr>
            <p:ph idx="1"/>
          </p:nvPr>
        </p:nvSpPr>
        <p:spPr>
          <a:xfrm>
            <a:off x="457200" y="849737"/>
            <a:ext cx="8319211" cy="5791191"/>
          </a:xfrm>
        </p:spPr>
        <p:txBody>
          <a:bodyPr/>
          <a:lstStyle/>
          <a:p>
            <a:pPr>
              <a:spcBef>
                <a:spcPts val="0"/>
              </a:spcBef>
              <a:spcAft>
                <a:spcPts val="0"/>
              </a:spcAft>
            </a:pPr>
            <a:endParaRPr lang="en-US" sz="1600" b="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r>
              <a:rPr lang="en-US" sz="1800" b="1" dirty="0">
                <a:solidFill>
                  <a:srgbClr val="FFFF00"/>
                </a:solidFill>
                <a:latin typeface="Arial" panose="020B0604020202020204" pitchFamily="34" charset="0"/>
                <a:ea typeface="Calibri" panose="020F0502020204030204" pitchFamily="34" charset="0"/>
                <a:cs typeface="Arial" panose="020B0604020202020204" pitchFamily="34" charset="0"/>
              </a:rPr>
              <a:t>NIAAA efforts</a:t>
            </a:r>
          </a:p>
          <a:p>
            <a:pPr marL="400050" lvl="1" indent="0">
              <a:spcBef>
                <a:spcPts val="0"/>
              </a:spcBef>
              <a:spcAft>
                <a:spcPts val="0"/>
              </a:spcAft>
              <a:buNone/>
            </a:pPr>
            <a:r>
              <a:rPr lang="en-US" sz="1600" b="1" dirty="0">
                <a:latin typeface="Arial" panose="020B0604020202020204" pitchFamily="34" charset="0"/>
                <a:ea typeface="Calibri" panose="020F0502020204030204" pitchFamily="34" charset="0"/>
                <a:cs typeface="Arial" panose="020B0604020202020204" pitchFamily="34" charset="0"/>
              </a:rPr>
              <a:t>Robust program including social media (Twitter, Instagram), extensive news outreach, outreach partnerships, stakeholder communications, website redesign, and increasing use of video and innovative multimedia technologies</a:t>
            </a:r>
            <a:endParaRPr lang="en-US" sz="1600" b="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endParaRPr lang="en-US" sz="1050" b="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r>
              <a:rPr lang="en-US" sz="1800" b="1" dirty="0">
                <a:solidFill>
                  <a:srgbClr val="FFFF00"/>
                </a:solidFill>
                <a:latin typeface="Arial" panose="020B0604020202020204" pitchFamily="34" charset="0"/>
                <a:ea typeface="Calibri" panose="020F0502020204030204" pitchFamily="34" charset="0"/>
                <a:cs typeface="Arial" panose="020B0604020202020204" pitchFamily="34" charset="0"/>
              </a:rPr>
              <a:t>How can you help? </a:t>
            </a:r>
          </a:p>
          <a:p>
            <a:pPr marL="400050" lvl="1" indent="0">
              <a:spcBef>
                <a:spcPts val="0"/>
              </a:spcBef>
              <a:spcAft>
                <a:spcPts val="0"/>
              </a:spcAft>
              <a:buNone/>
            </a:pPr>
            <a:r>
              <a:rPr lang="en-US" sz="1600" b="1" u="sng" dirty="0">
                <a:latin typeface="Arial" panose="020B0604020202020204" pitchFamily="34" charset="0"/>
                <a:ea typeface="Calibri" panose="020F0502020204030204" pitchFamily="34" charset="0"/>
                <a:cs typeface="Arial" panose="020B0604020202020204" pitchFamily="34" charset="0"/>
              </a:rPr>
              <a:t>Mention your NIAAA funding in media interviews</a:t>
            </a:r>
            <a:r>
              <a:rPr lang="en-US" sz="1600" b="1" dirty="0">
                <a:latin typeface="Arial" panose="020B0604020202020204" pitchFamily="34" charset="0"/>
                <a:ea typeface="Calibri" panose="020F0502020204030204" pitchFamily="34" charset="0"/>
                <a:cs typeface="Arial" panose="020B0604020202020204" pitchFamily="34" charset="0"/>
              </a:rPr>
              <a:t>, retweet our social media posts, share NIAAA products with colleagues and news media or blogging contacts</a:t>
            </a:r>
          </a:p>
          <a:p>
            <a:pPr>
              <a:spcBef>
                <a:spcPts val="0"/>
              </a:spcBef>
              <a:buFont typeface="Arial" panose="020B0604020202020204" pitchFamily="34" charset="0"/>
              <a:buChar char="•"/>
            </a:pPr>
            <a:endParaRPr lang="en-US" sz="1000" b="1" dirty="0">
              <a:solidFill>
                <a:srgbClr val="FFFF00"/>
              </a:solidFill>
              <a:latin typeface="Arial" panose="020B0604020202020204" pitchFamily="34" charset="0"/>
              <a:cs typeface="Arial" panose="020B0604020202020204" pitchFamily="34" charset="0"/>
            </a:endParaRPr>
          </a:p>
          <a:p>
            <a:pPr>
              <a:spcBef>
                <a:spcPts val="0"/>
              </a:spcBef>
              <a:buFont typeface="Arial" panose="020B0604020202020204" pitchFamily="34" charset="0"/>
              <a:buChar char="•"/>
            </a:pPr>
            <a:r>
              <a:rPr lang="en-US" sz="1800" b="1" dirty="0">
                <a:solidFill>
                  <a:srgbClr val="FFFF00"/>
                </a:solidFill>
                <a:latin typeface="Arial" panose="020B0604020202020204" pitchFamily="34" charset="0"/>
                <a:cs typeface="Arial" panose="020B0604020202020204" pitchFamily="34" charset="0"/>
              </a:rPr>
              <a:t>Become part of a new project to publicize notable NIAAA-funded discoveries:</a:t>
            </a:r>
            <a:r>
              <a:rPr lang="en-US" sz="1800" b="1"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600" b="1" u="sng" dirty="0">
                <a:latin typeface="Arial" panose="020B0604020202020204" pitchFamily="34" charset="0"/>
                <a:cs typeface="Arial" panose="020B0604020202020204" pitchFamily="34" charset="0"/>
              </a:rPr>
              <a:t>Tell us about your notable NIAAA-funded papers </a:t>
            </a:r>
            <a:r>
              <a:rPr lang="en-US" sz="1600" b="1" dirty="0">
                <a:latin typeface="Arial" panose="020B0604020202020204" pitchFamily="34" charset="0"/>
                <a:cs typeface="Arial" panose="020B0604020202020204" pitchFamily="34" charset="0"/>
              </a:rPr>
              <a:t>as soon as they have been accepted for publication - and about </a:t>
            </a:r>
            <a:r>
              <a:rPr lang="en-US" sz="1600" b="1" dirty="0">
                <a:solidFill>
                  <a:schemeClr val="tx2"/>
                </a:solidFill>
                <a:latin typeface="Arial" panose="020B0604020202020204" pitchFamily="34" charset="0"/>
                <a:cs typeface="Arial" panose="020B0604020202020204" pitchFamily="34" charset="0"/>
              </a:rPr>
              <a:t>new resources like mobile apps and educational resources </a:t>
            </a:r>
            <a:r>
              <a:rPr lang="en-US" sz="1600" b="1" dirty="0">
                <a:latin typeface="Arial" panose="020B0604020202020204" pitchFamily="34" charset="0"/>
                <a:cs typeface="Arial" panose="020B0604020202020204" pitchFamily="34" charset="0"/>
              </a:rPr>
              <a:t>for schools and communities. </a:t>
            </a:r>
          </a:p>
          <a:p>
            <a:pPr lvl="1">
              <a:spcBef>
                <a:spcPts val="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We can publicize your work through press releases, research news write-ups on our website, and social media posts.</a:t>
            </a:r>
          </a:p>
          <a:p>
            <a:pPr lvl="1">
              <a:spcBef>
                <a:spcPts val="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Contact us at: </a:t>
            </a:r>
            <a:r>
              <a:rPr lang="en-US" sz="1600" b="1" dirty="0">
                <a:solidFill>
                  <a:srgbClr val="FFFF00"/>
                </a:solidFill>
                <a:latin typeface="Arial" panose="020B0604020202020204" pitchFamily="34" charset="0"/>
                <a:cs typeface="Arial" panose="020B0604020202020204" pitchFamily="34" charset="0"/>
              </a:rPr>
              <a:t>NIAAAresearchnews@mail.nih.gov</a:t>
            </a:r>
          </a:p>
          <a:p>
            <a:pPr marL="0" indent="0">
              <a:spcBef>
                <a:spcPts val="0"/>
              </a:spcBef>
              <a:spcAft>
                <a:spcPts val="0"/>
              </a:spcAft>
              <a:buNone/>
            </a:pPr>
            <a:endParaRPr lang="en-US" sz="1600" b="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endParaRPr lang="en-US" sz="16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endParaRPr lang="en-US" sz="16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endParaRPr lang="en-US" sz="16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endParaRPr lang="en-US" sz="1600" dirty="0">
              <a:latin typeface="Arial" panose="020B0604020202020204" pitchFamily="34" charset="0"/>
              <a:ea typeface="Calibri" panose="020F0502020204030204" pitchFamily="34" charset="0"/>
              <a:cs typeface="Arial" panose="020B0604020202020204" pitchFamily="34" charset="0"/>
            </a:endParaRPr>
          </a:p>
          <a:p>
            <a:pPr marL="227012" marR="0" indent="0">
              <a:spcBef>
                <a:spcPts val="0"/>
              </a:spcBef>
              <a:spcAft>
                <a:spcPts val="0"/>
              </a:spcAft>
              <a:buNone/>
            </a:pPr>
            <a:r>
              <a:rPr lang="en-US" sz="1600" b="1" dirty="0">
                <a:latin typeface="Arial" panose="020B0604020202020204" pitchFamily="34" charset="0"/>
                <a:ea typeface="Calibri" panose="020F0502020204030204" pitchFamily="34" charset="0"/>
                <a:cs typeface="Arial" panose="020B0604020202020204" pitchFamily="34" charset="0"/>
              </a:rPr>
              <a:t> </a:t>
            </a:r>
            <a:endParaRPr lang="en-US" sz="160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457200" marR="0">
              <a:spcBef>
                <a:spcPts val="0"/>
              </a:spcBef>
              <a:spcAft>
                <a:spcPts val="0"/>
              </a:spcAft>
            </a:pPr>
            <a:endParaRPr lang="en-US" sz="16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endParaRPr lang="en-US" sz="1600" b="1" dirty="0"/>
          </a:p>
        </p:txBody>
      </p:sp>
      <p:sp>
        <p:nvSpPr>
          <p:cNvPr id="5" name="Line 4"/>
          <p:cNvSpPr>
            <a:spLocks noChangeShapeType="1"/>
          </p:cNvSpPr>
          <p:nvPr/>
        </p:nvSpPr>
        <p:spPr bwMode="auto">
          <a:xfrm>
            <a:off x="723900" y="914400"/>
            <a:ext cx="7696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026" name="Picture 2" descr="A Prescription to End Drinking/The Wall Street Journal">
            <a:extLst>
              <a:ext uri="{FF2B5EF4-FFF2-40B4-BE49-F238E27FC236}">
                <a16:creationId xmlns:a16="http://schemas.microsoft.com/office/drawing/2014/main" xmlns="" id="{63FCCC77-EC52-4FDC-8E24-52AF05E96BF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02" r="18683" b="30242"/>
          <a:stretch/>
        </p:blipFill>
        <p:spPr bwMode="auto">
          <a:xfrm>
            <a:off x="990600" y="5508845"/>
            <a:ext cx="1054195" cy="10080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hoto of Dr. Leggio, Sanjay Gupta and Dr. Koob">
            <a:extLst>
              <a:ext uri="{FF2B5EF4-FFF2-40B4-BE49-F238E27FC236}">
                <a16:creationId xmlns:a16="http://schemas.microsoft.com/office/drawing/2014/main" xmlns="" id="{1F90B51B-5C14-4805-9199-7CDA1160779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67" t="8333" r="16667"/>
          <a:stretch/>
        </p:blipFill>
        <p:spPr bwMode="auto">
          <a:xfrm>
            <a:off x="4347373" y="5422405"/>
            <a:ext cx="1127225" cy="10332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Dr. Koob Media Interviews">
            <a:extLst>
              <a:ext uri="{FF2B5EF4-FFF2-40B4-BE49-F238E27FC236}">
                <a16:creationId xmlns:a16="http://schemas.microsoft.com/office/drawing/2014/main" xmlns="" id="{5FF82FEF-32E2-4F67-805E-EB979B10B2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13" t="8726" r="26084" b="10738"/>
          <a:stretch/>
        </p:blipFill>
        <p:spPr bwMode="auto">
          <a:xfrm>
            <a:off x="1989853" y="5455104"/>
            <a:ext cx="1107879" cy="10320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Risky Drinking">
            <a:extLst>
              <a:ext uri="{FF2B5EF4-FFF2-40B4-BE49-F238E27FC236}">
                <a16:creationId xmlns:a16="http://schemas.microsoft.com/office/drawing/2014/main" xmlns="" id="{92802EF5-024F-4420-A155-69C9F98F77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816" t="7143" r="3426" b="17856"/>
          <a:stretch/>
        </p:blipFill>
        <p:spPr bwMode="auto">
          <a:xfrm>
            <a:off x="7343546" y="5531342"/>
            <a:ext cx="7710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5" name="Picture 10" descr="The poster How Holiday Toasts Can Turn Tragic at Cision's Times Square billboard">
            <a:extLst>
              <a:ext uri="{FF2B5EF4-FFF2-40B4-BE49-F238E27FC236}">
                <a16:creationId xmlns:a16="http://schemas.microsoft.com/office/drawing/2014/main" xmlns="" id="{C768D652-83CF-43F7-808D-A0A592B7F44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359" t="41677" r="13359"/>
          <a:stretch/>
        </p:blipFill>
        <p:spPr bwMode="auto">
          <a:xfrm>
            <a:off x="5438546" y="5554108"/>
            <a:ext cx="828894" cy="11373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Study of first-graders shows fetal alcohol spectrum disorder prevalent in US communities">
            <a:extLst>
              <a:ext uri="{FF2B5EF4-FFF2-40B4-BE49-F238E27FC236}">
                <a16:creationId xmlns:a16="http://schemas.microsoft.com/office/drawing/2014/main" xmlns="" id="{CB513744-5FC7-4F37-A686-E3411A0B62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0565" y="5696903"/>
            <a:ext cx="1445402" cy="7814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Dr. Koob &amp; Craig Melvin">
            <a:extLst>
              <a:ext uri="{FF2B5EF4-FFF2-40B4-BE49-F238E27FC236}">
                <a16:creationId xmlns:a16="http://schemas.microsoft.com/office/drawing/2014/main" xmlns="" id="{E585DD04-A655-4137-AFC7-F2489500FCE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3333" r="7217" b="16666"/>
          <a:stretch/>
        </p:blipFill>
        <p:spPr bwMode="auto">
          <a:xfrm>
            <a:off x="6276746" y="5410200"/>
            <a:ext cx="1105804" cy="10320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67E6A595-7564-4D0D-9219-E6BC616FC7F3}"/>
              </a:ext>
            </a:extLst>
          </p:cNvPr>
          <p:cNvPicPr>
            <a:picLocks noChangeAspect="1"/>
          </p:cNvPicPr>
          <p:nvPr/>
        </p:nvPicPr>
        <p:blipFill>
          <a:blip r:embed="rId9"/>
          <a:stretch>
            <a:fillRect/>
          </a:stretch>
        </p:blipFill>
        <p:spPr>
          <a:xfrm>
            <a:off x="6942773" y="129726"/>
            <a:ext cx="2071687" cy="1104900"/>
          </a:xfrm>
          <a:prstGeom prst="rect">
            <a:avLst/>
          </a:prstGeom>
          <a:ln w="57150">
            <a:solidFill>
              <a:srgbClr val="92D050"/>
            </a:solidFill>
          </a:ln>
        </p:spPr>
      </p:pic>
    </p:spTree>
    <p:extLst>
      <p:ext uri="{BB962C8B-B14F-4D97-AF65-F5344CB8AC3E}">
        <p14:creationId xmlns:p14="http://schemas.microsoft.com/office/powerpoint/2010/main" val="690727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4">
            <a:extLst>
              <a:ext uri="{FF2B5EF4-FFF2-40B4-BE49-F238E27FC236}">
                <a16:creationId xmlns:a16="http://schemas.microsoft.com/office/drawing/2014/main" xmlns="" id="{2DCBC41C-BB34-4045-9869-F7F700382033}"/>
              </a:ext>
            </a:extLst>
          </p:cNvPr>
          <p:cNvSpPr>
            <a:spLocks noChangeShapeType="1"/>
          </p:cNvSpPr>
          <p:nvPr/>
        </p:nvSpPr>
        <p:spPr bwMode="auto">
          <a:xfrm>
            <a:off x="723900" y="1024606"/>
            <a:ext cx="7696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 name="Title 1">
            <a:extLst>
              <a:ext uri="{FF2B5EF4-FFF2-40B4-BE49-F238E27FC236}">
                <a16:creationId xmlns:a16="http://schemas.microsoft.com/office/drawing/2014/main" xmlns="" id="{DE99AED0-5DF6-4B38-A87E-67ECC928EB29}"/>
              </a:ext>
            </a:extLst>
          </p:cNvPr>
          <p:cNvSpPr>
            <a:spLocks noGrp="1"/>
          </p:cNvSpPr>
          <p:nvPr>
            <p:ph type="title"/>
          </p:nvPr>
        </p:nvSpPr>
        <p:spPr>
          <a:xfrm>
            <a:off x="7544" y="0"/>
            <a:ext cx="9136455" cy="1024600"/>
          </a:xfrm>
        </p:spPr>
        <p:txBody>
          <a:bodyPr anchor="ctr"/>
          <a:lstStyle/>
          <a:p>
            <a:r>
              <a:rPr lang="en-US" dirty="0"/>
              <a:t>NIAAA Publishes an Open-Access</a:t>
            </a:r>
            <a:br>
              <a:rPr lang="en-US" dirty="0"/>
            </a:br>
            <a:r>
              <a:rPr lang="en-US" dirty="0"/>
              <a:t>Peer-Reviewed Journal</a:t>
            </a:r>
          </a:p>
        </p:txBody>
      </p:sp>
      <p:sp>
        <p:nvSpPr>
          <p:cNvPr id="3" name="Content Placeholder 2">
            <a:extLst>
              <a:ext uri="{FF2B5EF4-FFF2-40B4-BE49-F238E27FC236}">
                <a16:creationId xmlns:a16="http://schemas.microsoft.com/office/drawing/2014/main" xmlns="" id="{02BFB8CF-E90F-42E5-9F74-7CC647A60651}"/>
              </a:ext>
            </a:extLst>
          </p:cNvPr>
          <p:cNvSpPr>
            <a:spLocks noGrp="1"/>
          </p:cNvSpPr>
          <p:nvPr>
            <p:ph idx="1"/>
          </p:nvPr>
        </p:nvSpPr>
        <p:spPr>
          <a:xfrm>
            <a:off x="228600" y="1219200"/>
            <a:ext cx="4957763" cy="2228558"/>
          </a:xfrm>
        </p:spPr>
        <p:txBody>
          <a:bodyPr/>
          <a:lstStyle/>
          <a:p>
            <a:pPr marL="0" indent="0">
              <a:buNone/>
            </a:pPr>
            <a:r>
              <a:rPr lang="en-US" sz="2200" b="1" dirty="0">
                <a:solidFill>
                  <a:schemeClr val="tx2"/>
                </a:solidFill>
              </a:rPr>
              <a:t>Alcohol Research: Current Reviews</a:t>
            </a:r>
          </a:p>
          <a:p>
            <a:r>
              <a:rPr lang="en-US" sz="2000" b="1" dirty="0"/>
              <a:t>Published twice a year</a:t>
            </a:r>
          </a:p>
          <a:p>
            <a:r>
              <a:rPr lang="en-US" sz="2000" b="1" dirty="0"/>
              <a:t>Each themed issue includes a series  of invited review articles that cover  the topic from a variety of research disciplines</a:t>
            </a:r>
          </a:p>
          <a:p>
            <a:endParaRPr lang="en-US" sz="1000" b="1" dirty="0"/>
          </a:p>
          <a:p>
            <a:pPr marL="0" indent="0" algn="ctr">
              <a:buNone/>
            </a:pPr>
            <a:r>
              <a:rPr lang="en-US" sz="2200" b="1" dirty="0">
                <a:solidFill>
                  <a:schemeClr val="accent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https://www.arcr.niaaa.nih.gov/</a:t>
            </a:r>
            <a:endParaRPr lang="en-US" sz="2200" b="1" dirty="0">
              <a:solidFill>
                <a:schemeClr val="accent1"/>
              </a:solidFill>
              <a:latin typeface="Arial" panose="020B0604020202020204" pitchFamily="34" charset="0"/>
              <a:cs typeface="Arial" panose="020B0604020202020204" pitchFamily="34" charset="0"/>
            </a:endParaRPr>
          </a:p>
          <a:p>
            <a:endParaRPr lang="en-US" sz="2000" b="1" dirty="0"/>
          </a:p>
        </p:txBody>
      </p:sp>
      <p:pic>
        <p:nvPicPr>
          <p:cNvPr id="7" name="Picture 6">
            <a:extLst>
              <a:ext uri="{FF2B5EF4-FFF2-40B4-BE49-F238E27FC236}">
                <a16:creationId xmlns:a16="http://schemas.microsoft.com/office/drawing/2014/main" xmlns="" id="{46D1263A-87A7-49CA-8A81-3D3597F29A56}"/>
              </a:ext>
            </a:extLst>
          </p:cNvPr>
          <p:cNvPicPr>
            <a:picLocks noChangeAspect="1"/>
          </p:cNvPicPr>
          <p:nvPr/>
        </p:nvPicPr>
        <p:blipFill rotWithShape="1">
          <a:blip r:embed="rId3"/>
          <a:srcRect l="1424" t="851"/>
          <a:stretch/>
        </p:blipFill>
        <p:spPr>
          <a:xfrm rot="272840">
            <a:off x="7092670" y="4525097"/>
            <a:ext cx="1518386" cy="1971014"/>
          </a:xfrm>
          <a:prstGeom prst="rect">
            <a:avLst/>
          </a:prstGeom>
          <a:effectLst>
            <a:outerShdw blurRad="50800" dist="38100" dir="2700000" algn="tl" rotWithShape="0">
              <a:prstClr val="black">
                <a:alpha val="40000"/>
              </a:prstClr>
            </a:outerShdw>
          </a:effectLst>
        </p:spPr>
      </p:pic>
      <p:pic>
        <p:nvPicPr>
          <p:cNvPr id="10" name="Picture 9" descr="A person wearing a suit and tie smiling and looking at the camera&#10;&#10;Description generated with very high confidence">
            <a:extLst>
              <a:ext uri="{FF2B5EF4-FFF2-40B4-BE49-F238E27FC236}">
                <a16:creationId xmlns:a16="http://schemas.microsoft.com/office/drawing/2014/main" xmlns="" id="{A8FF8E34-2749-408F-9099-2512CCBD02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504" t="5714" r="7785" b="20423"/>
          <a:stretch/>
        </p:blipFill>
        <p:spPr>
          <a:xfrm>
            <a:off x="300037" y="4087092"/>
            <a:ext cx="1273290" cy="1645920"/>
          </a:xfrm>
          <a:prstGeom prst="rect">
            <a:avLst/>
          </a:prstGeom>
        </p:spPr>
      </p:pic>
      <p:sp>
        <p:nvSpPr>
          <p:cNvPr id="11" name="TextBox 10">
            <a:extLst>
              <a:ext uri="{FF2B5EF4-FFF2-40B4-BE49-F238E27FC236}">
                <a16:creationId xmlns:a16="http://schemas.microsoft.com/office/drawing/2014/main" xmlns="" id="{50D69B2C-7580-468B-B4A4-3932919ACB07}"/>
              </a:ext>
            </a:extLst>
          </p:cNvPr>
          <p:cNvSpPr txBox="1"/>
          <p:nvPr/>
        </p:nvSpPr>
        <p:spPr>
          <a:xfrm>
            <a:off x="1573327" y="4232872"/>
            <a:ext cx="3608273" cy="1323439"/>
          </a:xfrm>
          <a:prstGeom prst="rect">
            <a:avLst/>
          </a:prstGeom>
          <a:noFill/>
        </p:spPr>
        <p:txBody>
          <a:bodyPr wrap="square" rtlCol="0">
            <a:spAutoFit/>
          </a:bodyPr>
          <a:lstStyle/>
          <a:p>
            <a:r>
              <a:rPr lang="en-US" sz="2000" b="1" dirty="0"/>
              <a:t>Editor-in-Chief: </a:t>
            </a:r>
          </a:p>
          <a:p>
            <a:r>
              <a:rPr lang="en-US" sz="2000" b="1" dirty="0"/>
              <a:t>Troy Zarcone, Ph.D.</a:t>
            </a:r>
          </a:p>
          <a:p>
            <a:endParaRPr lang="en-US" sz="2000" dirty="0"/>
          </a:p>
          <a:p>
            <a:r>
              <a:rPr lang="en-US" sz="2000" b="1" dirty="0"/>
              <a:t>2018 Impact Factor: 7.174</a:t>
            </a:r>
          </a:p>
        </p:txBody>
      </p:sp>
      <p:sp>
        <p:nvSpPr>
          <p:cNvPr id="12" name="TextBox 11">
            <a:extLst>
              <a:ext uri="{FF2B5EF4-FFF2-40B4-BE49-F238E27FC236}">
                <a16:creationId xmlns:a16="http://schemas.microsoft.com/office/drawing/2014/main" xmlns="" id="{8508F4B2-E596-4710-B688-C69148388316}"/>
              </a:ext>
            </a:extLst>
          </p:cNvPr>
          <p:cNvSpPr txBox="1"/>
          <p:nvPr/>
        </p:nvSpPr>
        <p:spPr>
          <a:xfrm>
            <a:off x="20370" y="5943600"/>
            <a:ext cx="6990030" cy="523220"/>
          </a:xfrm>
          <a:prstGeom prst="rect">
            <a:avLst/>
          </a:prstGeom>
          <a:noFill/>
        </p:spPr>
        <p:txBody>
          <a:bodyPr wrap="square" rtlCol="0">
            <a:spAutoFit/>
          </a:bodyPr>
          <a:lstStyle/>
          <a:p>
            <a:pPr algn="ctr"/>
            <a:r>
              <a:rPr lang="en-US" sz="2800" b="1" dirty="0">
                <a:solidFill>
                  <a:schemeClr val="tx2"/>
                </a:solidFill>
              </a:rPr>
              <a:t>Learn more at the NIAAA exhibit booth!</a:t>
            </a:r>
          </a:p>
        </p:txBody>
      </p:sp>
      <p:sp>
        <p:nvSpPr>
          <p:cNvPr id="13" name="TextBox 12">
            <a:extLst>
              <a:ext uri="{FF2B5EF4-FFF2-40B4-BE49-F238E27FC236}">
                <a16:creationId xmlns:a16="http://schemas.microsoft.com/office/drawing/2014/main" xmlns="" id="{86F1999C-8D83-4E90-90DE-15E846920E7F}"/>
              </a:ext>
            </a:extLst>
          </p:cNvPr>
          <p:cNvSpPr txBox="1"/>
          <p:nvPr/>
        </p:nvSpPr>
        <p:spPr>
          <a:xfrm>
            <a:off x="5481638" y="1219200"/>
            <a:ext cx="3608274" cy="3547125"/>
          </a:xfrm>
          <a:prstGeom prst="rect">
            <a:avLst/>
          </a:prstGeom>
          <a:noFill/>
        </p:spPr>
        <p:txBody>
          <a:bodyPr wrap="square" rtlCol="0">
            <a:spAutoFit/>
          </a:bodyPr>
          <a:lstStyle/>
          <a:p>
            <a:pPr lvl="0" defTabSz="457200">
              <a:spcAft>
                <a:spcPts val="600"/>
              </a:spcAft>
              <a:defRPr/>
            </a:pPr>
            <a:r>
              <a:rPr lang="en-US" sz="2200" b="1" dirty="0">
                <a:solidFill>
                  <a:schemeClr val="tx2"/>
                </a:solidFill>
                <a:latin typeface="+mj-lt"/>
                <a:cs typeface="Aharoni" panose="020B0604020202020204" pitchFamily="2" charset="-79"/>
              </a:rPr>
              <a:t>Current Issue:</a:t>
            </a:r>
          </a:p>
          <a:p>
            <a:pPr marL="342900" lvl="0" indent="-342900" defTabSz="457200">
              <a:spcAft>
                <a:spcPts val="600"/>
              </a:spcAft>
              <a:buClr>
                <a:schemeClr val="accent1"/>
              </a:buClr>
              <a:buFont typeface="Arial" panose="020B0604020202020204" pitchFamily="34" charset="0"/>
              <a:buChar char="•"/>
              <a:defRPr/>
            </a:pPr>
            <a:r>
              <a:rPr lang="en-US" sz="2000" b="1" dirty="0">
                <a:latin typeface="+mj-lt"/>
                <a:cs typeface="Aharoni" panose="020B0604020202020204" pitchFamily="2" charset="-79"/>
              </a:rPr>
              <a:t>Co-Occurring Alcohol   Use Disorder and PTSD</a:t>
            </a:r>
          </a:p>
          <a:p>
            <a:pPr lvl="0" defTabSz="457200">
              <a:spcAft>
                <a:spcPts val="600"/>
              </a:spcAft>
              <a:defRPr/>
            </a:pPr>
            <a:endParaRPr lang="en-US" sz="1050" b="1" dirty="0">
              <a:latin typeface="+mj-lt"/>
              <a:cs typeface="Aharoni" panose="020B0604020202020204" pitchFamily="2" charset="-79"/>
            </a:endParaRPr>
          </a:p>
          <a:p>
            <a:pPr lvl="0" defTabSz="457200">
              <a:spcAft>
                <a:spcPts val="600"/>
              </a:spcAft>
              <a:defRPr/>
            </a:pPr>
            <a:r>
              <a:rPr lang="en-US" sz="2200" b="1" dirty="0">
                <a:solidFill>
                  <a:schemeClr val="tx2"/>
                </a:solidFill>
                <a:latin typeface="+mj-lt"/>
                <a:cs typeface="Aharoni" panose="020B0604020202020204" pitchFamily="2" charset="-79"/>
              </a:rPr>
              <a:t>Upcoming Issues:</a:t>
            </a:r>
          </a:p>
          <a:p>
            <a:pPr marL="342900" lvl="0" indent="-342900" defTabSz="457200">
              <a:spcAft>
                <a:spcPts val="600"/>
              </a:spcAft>
              <a:buClr>
                <a:schemeClr val="accent1"/>
              </a:buClr>
              <a:buFont typeface="Arial" panose="020B0604020202020204" pitchFamily="34" charset="0"/>
              <a:buChar char="•"/>
              <a:defRPr/>
            </a:pPr>
            <a:r>
              <a:rPr lang="en-US" sz="2000" b="1" dirty="0">
                <a:latin typeface="+mj-lt"/>
                <a:cs typeface="Aharoni" panose="020B0604020202020204" pitchFamily="2" charset="-79"/>
              </a:rPr>
              <a:t>Alcohol Use Disorder and Co-Occurring Mental Health Conditions</a:t>
            </a:r>
          </a:p>
          <a:p>
            <a:pPr marL="342900" lvl="0" indent="-342900" defTabSz="457200">
              <a:spcAft>
                <a:spcPts val="600"/>
              </a:spcAft>
              <a:buClr>
                <a:schemeClr val="accent1"/>
              </a:buClr>
              <a:buFont typeface="Arial" panose="020B0604020202020204" pitchFamily="34" charset="0"/>
              <a:buChar char="•"/>
              <a:defRPr/>
            </a:pPr>
            <a:r>
              <a:rPr lang="en-US" sz="2000" b="1" dirty="0">
                <a:latin typeface="+mj-lt"/>
                <a:cs typeface="Aharoni" panose="020B0604020202020204" pitchFamily="2" charset="-79"/>
              </a:rPr>
              <a:t>Women and Alcohol</a:t>
            </a:r>
          </a:p>
          <a:p>
            <a:pPr>
              <a:spcAft>
                <a:spcPts val="600"/>
              </a:spcAft>
            </a:pPr>
            <a:endParaRPr lang="en-US" sz="2000" dirty="0">
              <a:latin typeface="+mj-lt"/>
            </a:endParaRPr>
          </a:p>
        </p:txBody>
      </p:sp>
    </p:spTree>
    <p:extLst>
      <p:ext uri="{BB962C8B-B14F-4D97-AF65-F5344CB8AC3E}">
        <p14:creationId xmlns:p14="http://schemas.microsoft.com/office/powerpoint/2010/main" val="2372912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105156" y="152400"/>
            <a:ext cx="8962644" cy="771144"/>
          </a:xfrm>
        </p:spPr>
        <p:txBody>
          <a:bodyPr/>
          <a:lstStyle/>
          <a:p>
            <a:r>
              <a:rPr lang="en-US" sz="3200" dirty="0"/>
              <a:t>“Deaths of Despair”</a:t>
            </a:r>
          </a:p>
        </p:txBody>
      </p:sp>
      <p:sp>
        <p:nvSpPr>
          <p:cNvPr id="14" name="Rectangle 13">
            <a:extLst>
              <a:ext uri="{FF2B5EF4-FFF2-40B4-BE49-F238E27FC236}">
                <a16:creationId xmlns:a16="http://schemas.microsoft.com/office/drawing/2014/main" xmlns="" id="{1EBCEFBF-91B3-4D8C-BD1C-86111B894284}"/>
              </a:ext>
            </a:extLst>
          </p:cNvPr>
          <p:cNvSpPr/>
          <p:nvPr/>
        </p:nvSpPr>
        <p:spPr>
          <a:xfrm>
            <a:off x="1785236" y="6433146"/>
            <a:ext cx="7396863" cy="400110"/>
          </a:xfrm>
          <a:prstGeom prst="rect">
            <a:avLst/>
          </a:prstGeom>
        </p:spPr>
        <p:txBody>
          <a:bodyPr wrap="square">
            <a:spAutoFit/>
          </a:bodyPr>
          <a:lstStyle/>
          <a:p>
            <a:pPr algn="r"/>
            <a:r>
              <a:rPr lang="en-US" sz="1000" b="1" dirty="0">
                <a:solidFill>
                  <a:schemeClr val="tx2"/>
                </a:solidFill>
              </a:rPr>
              <a:t>Source: Case, A and Deaton, A (2015) Rising morbidity and mortality in midlife among</a:t>
            </a:r>
          </a:p>
          <a:p>
            <a:pPr algn="r"/>
            <a:r>
              <a:rPr lang="en-US" sz="1000" b="1" dirty="0">
                <a:solidFill>
                  <a:schemeClr val="tx2"/>
                </a:solidFill>
              </a:rPr>
              <a:t>white non-Hispanic Americans in the 21st century. </a:t>
            </a:r>
            <a:r>
              <a:rPr lang="en-US" sz="1000" b="1" u="sng" dirty="0">
                <a:solidFill>
                  <a:schemeClr val="tx2"/>
                </a:solidFill>
              </a:rPr>
              <a:t>PNAS</a:t>
            </a:r>
            <a:r>
              <a:rPr lang="en-US" sz="1000" b="1" dirty="0">
                <a:solidFill>
                  <a:schemeClr val="tx2"/>
                </a:solidFill>
              </a:rPr>
              <a:t> 112: 15078-15083</a:t>
            </a:r>
            <a:r>
              <a:rPr lang="en-US" sz="1000" dirty="0">
                <a:solidFill>
                  <a:schemeClr val="tx2"/>
                </a:solidFill>
              </a:rPr>
              <a:t>.</a:t>
            </a:r>
          </a:p>
        </p:txBody>
      </p:sp>
      <p:grpSp>
        <p:nvGrpSpPr>
          <p:cNvPr id="2" name="Group 1">
            <a:extLst>
              <a:ext uri="{FF2B5EF4-FFF2-40B4-BE49-F238E27FC236}">
                <a16:creationId xmlns:a16="http://schemas.microsoft.com/office/drawing/2014/main" xmlns="" id="{8B88AE8B-6FE3-4499-A9CF-7048C644D7E0}"/>
              </a:ext>
            </a:extLst>
          </p:cNvPr>
          <p:cNvGrpSpPr/>
          <p:nvPr/>
        </p:nvGrpSpPr>
        <p:grpSpPr>
          <a:xfrm>
            <a:off x="313944" y="1295400"/>
            <a:ext cx="8525256" cy="4840224"/>
            <a:chOff x="313944" y="1331976"/>
            <a:chExt cx="8525256" cy="4840224"/>
          </a:xfrm>
        </p:grpSpPr>
        <p:pic>
          <p:nvPicPr>
            <p:cNvPr id="22" name="Picture 21" descr="053118 Koob NIAAA slide01c.jpg"/>
            <p:cNvPicPr>
              <a:picLocks noChangeAspect="1"/>
            </p:cNvPicPr>
            <p:nvPr/>
          </p:nvPicPr>
          <p:blipFill>
            <a:blip r:embed="rId3">
              <a:clrChange>
                <a:clrFrom>
                  <a:srgbClr val="271C2A"/>
                </a:clrFrom>
                <a:clrTo>
                  <a:srgbClr val="271C2A">
                    <a:alpha val="0"/>
                  </a:srgbClr>
                </a:clrTo>
              </a:clrChange>
            </a:blip>
            <a:stretch>
              <a:fillRect/>
            </a:stretch>
          </p:blipFill>
          <p:spPr>
            <a:xfrm>
              <a:off x="313944" y="1331976"/>
              <a:ext cx="8516112" cy="4840224"/>
            </a:xfrm>
            <a:prstGeom prst="rect">
              <a:avLst/>
            </a:prstGeom>
          </p:spPr>
        </p:pic>
        <p:sp>
          <p:nvSpPr>
            <p:cNvPr id="9" name="Flowchart: Connector 133">
              <a:extLst>
                <a:ext uri="{FF2B5EF4-FFF2-40B4-BE49-F238E27FC236}">
                  <a16:creationId xmlns:a16="http://schemas.microsoft.com/office/drawing/2014/main" xmlns="" id="{4AAE9267-7F75-134C-AF32-1020C5151FA9}"/>
                </a:ext>
              </a:extLst>
            </p:cNvPr>
            <p:cNvSpPr/>
            <p:nvPr/>
          </p:nvSpPr>
          <p:spPr>
            <a:xfrm>
              <a:off x="7552944" y="3512365"/>
              <a:ext cx="1286256" cy="609600"/>
            </a:xfrm>
            <a:prstGeom prst="flowChartConnector">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en-US" b="1" dirty="0">
                <a:solidFill>
                  <a:schemeClr val="tx1"/>
                </a:solidFill>
              </a:endParaRPr>
            </a:p>
          </p:txBody>
        </p:sp>
        <p:sp>
          <p:nvSpPr>
            <p:cNvPr id="11" name="Flowchart: Connector 133">
              <a:extLst>
                <a:ext uri="{FF2B5EF4-FFF2-40B4-BE49-F238E27FC236}">
                  <a16:creationId xmlns:a16="http://schemas.microsoft.com/office/drawing/2014/main" xmlns="" id="{927E3FD0-D6EF-2049-8E55-DA8C2A9335EC}"/>
                </a:ext>
              </a:extLst>
            </p:cNvPr>
            <p:cNvSpPr/>
            <p:nvPr/>
          </p:nvSpPr>
          <p:spPr>
            <a:xfrm>
              <a:off x="7631219" y="2162192"/>
              <a:ext cx="1011386" cy="458724"/>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b="1" dirty="0">
                <a:solidFill>
                  <a:schemeClr val="bg2"/>
                </a:solidFill>
              </a:endParaRPr>
            </a:p>
          </p:txBody>
        </p:sp>
        <p:sp>
          <p:nvSpPr>
            <p:cNvPr id="13" name="Flowchart: Connector 133">
              <a:extLst>
                <a:ext uri="{FF2B5EF4-FFF2-40B4-BE49-F238E27FC236}">
                  <a16:creationId xmlns:a16="http://schemas.microsoft.com/office/drawing/2014/main" xmlns="" id="{22C70F50-EB5C-954F-9856-A837B6D48A73}"/>
                </a:ext>
              </a:extLst>
            </p:cNvPr>
            <p:cNvSpPr/>
            <p:nvPr/>
          </p:nvSpPr>
          <p:spPr>
            <a:xfrm>
              <a:off x="7660266" y="2870761"/>
              <a:ext cx="798025" cy="374904"/>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bg2"/>
                </a:solidFill>
              </a:endParaRPr>
            </a:p>
          </p:txBody>
        </p:sp>
      </p:grpSp>
      <p:sp>
        <p:nvSpPr>
          <p:cNvPr id="8" name="Line 4">
            <a:extLst>
              <a:ext uri="{FF2B5EF4-FFF2-40B4-BE49-F238E27FC236}">
                <a16:creationId xmlns:a16="http://schemas.microsoft.com/office/drawing/2014/main" xmlns="" id="{EF53DF4B-86B4-47E4-9863-F88A93A9DCB7}"/>
              </a:ext>
            </a:extLst>
          </p:cNvPr>
          <p:cNvSpPr>
            <a:spLocks noChangeShapeType="1"/>
          </p:cNvSpPr>
          <p:nvPr/>
        </p:nvSpPr>
        <p:spPr bwMode="auto">
          <a:xfrm>
            <a:off x="723900" y="838200"/>
            <a:ext cx="7696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29986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032E60F-0B60-4FAF-BD54-937D8ED3123F}"/>
              </a:ext>
            </a:extLst>
          </p:cNvPr>
          <p:cNvSpPr/>
          <p:nvPr/>
        </p:nvSpPr>
        <p:spPr bwMode="auto">
          <a:xfrm>
            <a:off x="4387256" y="5023484"/>
            <a:ext cx="2920569" cy="1180484"/>
          </a:xfrm>
          <a:prstGeom prst="rect">
            <a:avLst/>
          </a:prstGeom>
          <a:solidFill>
            <a:schemeClr val="tx1"/>
          </a:solidFill>
          <a:ln w="9525" cap="flat" cmpd="sng" algn="ctr">
            <a:solidFill>
              <a:schemeClr val="tx1"/>
            </a:solidFill>
            <a:prstDash val="solid"/>
            <a:round/>
            <a:headEnd type="triangle" w="med" len="med"/>
            <a:tailEnd type="stealth" w="med" len="lg"/>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endParaRPr lang="en-US" sz="1575" dirty="0">
              <a:solidFill>
                <a:srgbClr val="FFFFFF"/>
              </a:solidFill>
            </a:endParaRPr>
          </a:p>
        </p:txBody>
      </p:sp>
      <p:graphicFrame>
        <p:nvGraphicFramePr>
          <p:cNvPr id="2" name="Table 1">
            <a:extLst>
              <a:ext uri="{FF2B5EF4-FFF2-40B4-BE49-F238E27FC236}">
                <a16:creationId xmlns:a16="http://schemas.microsoft.com/office/drawing/2014/main" xmlns="" id="{025EB422-235D-446E-98F0-AADC34C98485}"/>
              </a:ext>
            </a:extLst>
          </p:cNvPr>
          <p:cNvGraphicFramePr>
            <a:graphicFrameLocks noGrp="1"/>
          </p:cNvGraphicFramePr>
          <p:nvPr/>
        </p:nvGraphicFramePr>
        <p:xfrm>
          <a:off x="1356658" y="1341882"/>
          <a:ext cx="2920568" cy="4068318"/>
        </p:xfrm>
        <a:graphic>
          <a:graphicData uri="http://schemas.openxmlformats.org/drawingml/2006/table">
            <a:tbl>
              <a:tblPr firstRow="1" bandRow="1">
                <a:tableStyleId>{21E4AEA4-8DFA-4A89-87EB-49C32662AFE0}</a:tableStyleId>
              </a:tblPr>
              <a:tblGrid>
                <a:gridCol w="1380290">
                  <a:extLst>
                    <a:ext uri="{9D8B030D-6E8A-4147-A177-3AD203B41FA5}">
                      <a16:colId xmlns:a16="http://schemas.microsoft.com/office/drawing/2014/main" xmlns="" val="3162990103"/>
                    </a:ext>
                  </a:extLst>
                </a:gridCol>
                <a:gridCol w="1540278">
                  <a:extLst>
                    <a:ext uri="{9D8B030D-6E8A-4147-A177-3AD203B41FA5}">
                      <a16:colId xmlns:a16="http://schemas.microsoft.com/office/drawing/2014/main" xmlns="" val="124740383"/>
                    </a:ext>
                  </a:extLst>
                </a:gridCol>
              </a:tblGrid>
              <a:tr h="457200">
                <a:tc gridSpan="2">
                  <a:txBody>
                    <a:bodyPr/>
                    <a:lstStyle/>
                    <a:p>
                      <a:pPr algn="ctr" fontAlgn="b"/>
                      <a:r>
                        <a:rPr lang="en-US" sz="2100" u="none" strike="noStrike" dirty="0">
                          <a:effectLst/>
                        </a:rPr>
                        <a:t>Opioids </a:t>
                      </a:r>
                      <a:endParaRPr lang="en-US" sz="2100" b="0" i="0" u="none" strike="noStrike" dirty="0">
                        <a:solidFill>
                          <a:srgbClr val="000000"/>
                        </a:solidFill>
                        <a:effectLst/>
                        <a:latin typeface="Calibri" panose="020F0502020204030204" pitchFamily="34" charset="0"/>
                      </a:endParaRPr>
                    </a:p>
                  </a:txBody>
                  <a:tcPr marL="5715" marR="5715" marT="5715" marB="0" anchor="ct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412304297"/>
                  </a:ext>
                </a:extLst>
              </a:tr>
              <a:tr h="278130">
                <a:tc>
                  <a:txBody>
                    <a:bodyPr/>
                    <a:lstStyle/>
                    <a:p>
                      <a:pPr algn="r" fontAlgn="b"/>
                      <a:r>
                        <a:rPr lang="en-US" sz="1500" u="none" strike="noStrike" dirty="0">
                          <a:solidFill>
                            <a:srgbClr val="000000"/>
                          </a:solidFill>
                          <a:effectLst/>
                          <a:latin typeface="+mj-lt"/>
                        </a:rPr>
                        <a:t>Misuse* </a:t>
                      </a:r>
                      <a:endParaRPr lang="en-US" sz="1500" b="0" i="0" u="none" strike="noStrike" dirty="0">
                        <a:solidFill>
                          <a:srgbClr val="000000"/>
                        </a:solidFill>
                        <a:effectLst/>
                        <a:latin typeface="+mj-lt"/>
                      </a:endParaRPr>
                    </a:p>
                  </a:txBody>
                  <a:tcPr marL="5715" marR="68580" marT="5715" marB="0" anchor="ctr"/>
                </a:tc>
                <a:tc>
                  <a:txBody>
                    <a:bodyPr/>
                    <a:lstStyle/>
                    <a:p>
                      <a:pPr algn="r" fontAlgn="b"/>
                      <a:r>
                        <a:rPr lang="en-US" sz="1500" b="1" u="none" strike="noStrike" dirty="0">
                          <a:solidFill>
                            <a:srgbClr val="000000"/>
                          </a:solidFill>
                          <a:effectLst/>
                          <a:latin typeface="+mj-lt"/>
                        </a:rPr>
                        <a:t>11,401,000</a:t>
                      </a:r>
                      <a:endParaRPr lang="en-US" sz="1500" b="1" i="0" u="none" strike="noStrike" dirty="0">
                        <a:solidFill>
                          <a:srgbClr val="000000"/>
                        </a:solidFill>
                        <a:effectLst/>
                        <a:latin typeface="+mj-lt"/>
                      </a:endParaRPr>
                    </a:p>
                  </a:txBody>
                  <a:tcPr marL="5715" marR="68580" marT="5715" marB="0" anchor="ctr"/>
                </a:tc>
                <a:extLst>
                  <a:ext uri="{0D108BD9-81ED-4DB2-BD59-A6C34878D82A}">
                    <a16:rowId xmlns:a16="http://schemas.microsoft.com/office/drawing/2014/main" xmlns="" val="691415628"/>
                  </a:ext>
                </a:extLst>
              </a:tr>
              <a:tr h="278130">
                <a:tc>
                  <a:txBody>
                    <a:bodyPr/>
                    <a:lstStyle/>
                    <a:p>
                      <a:pPr algn="r" fontAlgn="b"/>
                      <a:r>
                        <a:rPr lang="en-US" sz="1200" u="none" strike="noStrike" dirty="0">
                          <a:solidFill>
                            <a:srgbClr val="000000"/>
                          </a:solidFill>
                          <a:effectLst/>
                          <a:latin typeface="+mj-lt"/>
                        </a:rPr>
                        <a:t>% of population</a:t>
                      </a:r>
                      <a:endParaRPr lang="en-US" sz="1200" b="0" i="0" u="none" strike="noStrike" dirty="0">
                        <a:solidFill>
                          <a:srgbClr val="000000"/>
                        </a:solidFill>
                        <a:effectLst/>
                        <a:latin typeface="+mj-lt"/>
                      </a:endParaRPr>
                    </a:p>
                  </a:txBody>
                  <a:tcPr marL="5715" marR="68580" marT="5715" marB="0" anchor="ctr"/>
                </a:tc>
                <a:tc>
                  <a:txBody>
                    <a:bodyPr/>
                    <a:lstStyle/>
                    <a:p>
                      <a:pPr algn="r" fontAlgn="b"/>
                      <a:r>
                        <a:rPr lang="en-US" sz="1200" b="1" u="none" strike="noStrike" dirty="0">
                          <a:solidFill>
                            <a:srgbClr val="000000"/>
                          </a:solidFill>
                          <a:effectLst/>
                          <a:latin typeface="+mj-lt"/>
                        </a:rPr>
                        <a:t>4.2</a:t>
                      </a:r>
                      <a:endParaRPr lang="en-US" sz="1200" b="1" i="0" u="none" strike="noStrike" dirty="0">
                        <a:solidFill>
                          <a:srgbClr val="000000"/>
                        </a:solidFill>
                        <a:effectLst/>
                        <a:latin typeface="+mj-lt"/>
                      </a:endParaRPr>
                    </a:p>
                  </a:txBody>
                  <a:tcPr marL="5715" marR="68580" marT="5715" marB="0" anchor="ctr"/>
                </a:tc>
                <a:extLst>
                  <a:ext uri="{0D108BD9-81ED-4DB2-BD59-A6C34878D82A}">
                    <a16:rowId xmlns:a16="http://schemas.microsoft.com/office/drawing/2014/main" xmlns="" val="1546832938"/>
                  </a:ext>
                </a:extLst>
              </a:tr>
              <a:tr h="278130">
                <a:tc>
                  <a:txBody>
                    <a:bodyPr/>
                    <a:lstStyle/>
                    <a:p>
                      <a:pPr algn="r" fontAlgn="b"/>
                      <a:r>
                        <a:rPr lang="en-US" sz="1500" u="none" strike="noStrike" dirty="0">
                          <a:solidFill>
                            <a:srgbClr val="000000"/>
                          </a:solidFill>
                          <a:effectLst/>
                          <a:latin typeface="+mj-lt"/>
                        </a:rPr>
                        <a:t>OUD</a:t>
                      </a:r>
                      <a:endParaRPr lang="en-US" sz="1500" b="0" i="0" u="none" strike="noStrike" dirty="0">
                        <a:solidFill>
                          <a:srgbClr val="000000"/>
                        </a:solidFill>
                        <a:effectLst/>
                        <a:latin typeface="+mj-lt"/>
                      </a:endParaRPr>
                    </a:p>
                  </a:txBody>
                  <a:tcPr marL="5715" marR="68580" marT="5715" marB="0" anchor="ctr"/>
                </a:tc>
                <a:tc>
                  <a:txBody>
                    <a:bodyPr/>
                    <a:lstStyle/>
                    <a:p>
                      <a:pPr algn="r" fontAlgn="b"/>
                      <a:r>
                        <a:rPr lang="en-US" sz="1500" b="1" u="none" strike="noStrike" dirty="0">
                          <a:solidFill>
                            <a:srgbClr val="000000"/>
                          </a:solidFill>
                          <a:effectLst/>
                          <a:latin typeface="+mj-lt"/>
                        </a:rPr>
                        <a:t>2,110,000</a:t>
                      </a:r>
                      <a:endParaRPr lang="en-US" sz="1500" b="1" i="0" u="none" strike="noStrike" dirty="0">
                        <a:solidFill>
                          <a:srgbClr val="000000"/>
                        </a:solidFill>
                        <a:effectLst/>
                        <a:latin typeface="+mj-lt"/>
                      </a:endParaRPr>
                    </a:p>
                  </a:txBody>
                  <a:tcPr marL="5715" marR="68580" marT="5715" marB="0" anchor="ctr"/>
                </a:tc>
                <a:extLst>
                  <a:ext uri="{0D108BD9-81ED-4DB2-BD59-A6C34878D82A}">
                    <a16:rowId xmlns:a16="http://schemas.microsoft.com/office/drawing/2014/main" xmlns="" val="1414222040"/>
                  </a:ext>
                </a:extLst>
              </a:tr>
              <a:tr h="278130">
                <a:tc>
                  <a:txBody>
                    <a:bodyPr/>
                    <a:lstStyle/>
                    <a:p>
                      <a:pPr algn="r" fontAlgn="b"/>
                      <a:r>
                        <a:rPr lang="en-US" sz="1200" u="none" strike="noStrike" dirty="0">
                          <a:solidFill>
                            <a:srgbClr val="000000"/>
                          </a:solidFill>
                          <a:effectLst/>
                          <a:latin typeface="+mj-lt"/>
                        </a:rPr>
                        <a:t>% of population</a:t>
                      </a:r>
                      <a:endParaRPr lang="en-US" sz="1200" b="0" i="0" u="none" strike="noStrike" dirty="0">
                        <a:solidFill>
                          <a:srgbClr val="000000"/>
                        </a:solidFill>
                        <a:effectLst/>
                        <a:latin typeface="+mj-lt"/>
                      </a:endParaRPr>
                    </a:p>
                  </a:txBody>
                  <a:tcPr marL="5715" marR="68580" marT="5715" marB="0" anchor="ctr"/>
                </a:tc>
                <a:tc>
                  <a:txBody>
                    <a:bodyPr/>
                    <a:lstStyle/>
                    <a:p>
                      <a:pPr algn="r" fontAlgn="b"/>
                      <a:r>
                        <a:rPr lang="en-US" sz="1200" b="1" u="none" strike="noStrike" dirty="0">
                          <a:solidFill>
                            <a:srgbClr val="000000"/>
                          </a:solidFill>
                          <a:effectLst/>
                          <a:latin typeface="+mj-lt"/>
                        </a:rPr>
                        <a:t>0.8</a:t>
                      </a:r>
                      <a:endParaRPr lang="en-US" sz="1200" b="1" i="0" u="none" strike="noStrike" dirty="0">
                        <a:solidFill>
                          <a:srgbClr val="000000"/>
                        </a:solidFill>
                        <a:effectLst/>
                        <a:latin typeface="+mj-lt"/>
                      </a:endParaRPr>
                    </a:p>
                  </a:txBody>
                  <a:tcPr marL="5715" marR="68580" marT="5715" marB="0" anchor="ctr"/>
                </a:tc>
                <a:extLst>
                  <a:ext uri="{0D108BD9-81ED-4DB2-BD59-A6C34878D82A}">
                    <a16:rowId xmlns:a16="http://schemas.microsoft.com/office/drawing/2014/main" xmlns="" val="2516883094"/>
                  </a:ext>
                </a:extLst>
              </a:tr>
              <a:tr h="417195">
                <a:tc>
                  <a:txBody>
                    <a:bodyPr/>
                    <a:lstStyle/>
                    <a:p>
                      <a:pPr algn="r" fontAlgn="b"/>
                      <a:r>
                        <a:rPr lang="en-US" sz="1500" b="0" i="0" u="none" strike="noStrike" dirty="0">
                          <a:solidFill>
                            <a:srgbClr val="000000"/>
                          </a:solidFill>
                          <a:effectLst/>
                          <a:latin typeface="+mj-lt"/>
                        </a:rPr>
                        <a:t>ED visits</a:t>
                      </a:r>
                    </a:p>
                  </a:txBody>
                  <a:tcPr marL="5715" marR="68580" marT="5715" marB="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500" b="1" i="0" u="none" strike="noStrike" kern="1200" dirty="0">
                          <a:solidFill>
                            <a:srgbClr val="000000"/>
                          </a:solidFill>
                          <a:effectLst/>
                          <a:latin typeface="+mn-lt"/>
                          <a:ea typeface="+mn-ea"/>
                          <a:cs typeface="+mn-cs"/>
                        </a:rPr>
                        <a:t>408,079</a:t>
                      </a:r>
                      <a:r>
                        <a:rPr lang="en-US" sz="1500" b="0" i="0" u="none" strike="noStrike" kern="1200" dirty="0">
                          <a:solidFill>
                            <a:srgbClr val="000000"/>
                          </a:solidFill>
                          <a:effectLst/>
                          <a:latin typeface="+mn-lt"/>
                          <a:ea typeface="+mn-ea"/>
                          <a:cs typeface="+mn-cs"/>
                        </a:rPr>
                        <a:t/>
                      </a:r>
                      <a:br>
                        <a:rPr lang="en-US" sz="1500" b="0" i="0" u="none" strike="noStrike" kern="1200" dirty="0">
                          <a:solidFill>
                            <a:srgbClr val="000000"/>
                          </a:solidFill>
                          <a:effectLst/>
                          <a:latin typeface="+mn-lt"/>
                          <a:ea typeface="+mn-ea"/>
                          <a:cs typeface="+mn-cs"/>
                        </a:rPr>
                      </a:br>
                      <a:r>
                        <a:rPr lang="en-US" sz="1200" b="0" i="0" u="none" strike="noStrike" kern="1200" dirty="0">
                          <a:solidFill>
                            <a:srgbClr val="000000"/>
                          </a:solidFill>
                          <a:effectLst/>
                          <a:latin typeface="+mn-lt"/>
                          <a:ea typeface="+mn-ea"/>
                          <a:cs typeface="+mn-cs"/>
                        </a:rPr>
                        <a:t>Primary reason</a:t>
                      </a:r>
                      <a:endParaRPr lang="en-US" sz="1500" b="0" i="0" u="none" strike="noStrike" kern="1200" dirty="0">
                        <a:solidFill>
                          <a:srgbClr val="000000"/>
                        </a:solidFill>
                        <a:effectLst/>
                        <a:latin typeface="+mn-lt"/>
                        <a:ea typeface="+mn-ea"/>
                        <a:cs typeface="+mn-cs"/>
                      </a:endParaRPr>
                    </a:p>
                  </a:txBody>
                  <a:tcPr marL="5715" marR="68580" marT="5715" marB="0" anchor="ctr"/>
                </a:tc>
                <a:extLst>
                  <a:ext uri="{0D108BD9-81ED-4DB2-BD59-A6C34878D82A}">
                    <a16:rowId xmlns:a16="http://schemas.microsoft.com/office/drawing/2014/main" xmlns="" val="2540363897"/>
                  </a:ext>
                </a:extLst>
              </a:tr>
              <a:tr h="417195">
                <a:tc>
                  <a:txBody>
                    <a:bodyPr/>
                    <a:lstStyle/>
                    <a:p>
                      <a:pPr algn="r" fontAlgn="b"/>
                      <a:endParaRPr lang="en-US" sz="1500" b="0" i="0" u="none" strike="noStrike" dirty="0">
                        <a:solidFill>
                          <a:srgbClr val="000000"/>
                        </a:solidFill>
                        <a:effectLst/>
                        <a:latin typeface="+mj-lt"/>
                      </a:endParaRPr>
                    </a:p>
                  </a:txBody>
                  <a:tcPr marL="5715" marR="68580" marT="5715" marB="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500" b="1" i="0" u="none" strike="noStrike" dirty="0">
                          <a:solidFill>
                            <a:srgbClr val="000000"/>
                          </a:solidFill>
                          <a:effectLst/>
                          <a:latin typeface="+mj-lt"/>
                        </a:rPr>
                        <a:t>1,461,770</a:t>
                      </a:r>
                      <a:r>
                        <a:rPr lang="en-US" sz="1500" b="0" i="0" u="none" strike="noStrike" dirty="0">
                          <a:solidFill>
                            <a:srgbClr val="000000"/>
                          </a:solidFill>
                          <a:effectLst/>
                          <a:latin typeface="+mj-lt"/>
                        </a:rPr>
                        <a:t/>
                      </a:r>
                      <a:br>
                        <a:rPr lang="en-US" sz="1500" b="0" i="0" u="none" strike="noStrike" dirty="0">
                          <a:solidFill>
                            <a:srgbClr val="000000"/>
                          </a:solidFill>
                          <a:effectLst/>
                          <a:latin typeface="+mj-lt"/>
                        </a:rPr>
                      </a:br>
                      <a:r>
                        <a:rPr lang="en-US" sz="1200" b="0" i="0" u="none" strike="noStrike" dirty="0">
                          <a:solidFill>
                            <a:srgbClr val="000000"/>
                          </a:solidFill>
                          <a:effectLst/>
                          <a:latin typeface="+mj-lt"/>
                        </a:rPr>
                        <a:t>All opioid-related</a:t>
                      </a:r>
                      <a:endParaRPr lang="en-US" sz="1500" b="0" i="0" u="none" strike="noStrike" dirty="0">
                        <a:solidFill>
                          <a:srgbClr val="000000"/>
                        </a:solidFill>
                        <a:effectLst/>
                        <a:latin typeface="+mj-lt"/>
                      </a:endParaRPr>
                    </a:p>
                  </a:txBody>
                  <a:tcPr marL="5715" marR="68580" marT="5715" marB="0" anchor="ctr"/>
                </a:tc>
                <a:extLst>
                  <a:ext uri="{0D108BD9-81ED-4DB2-BD59-A6C34878D82A}">
                    <a16:rowId xmlns:a16="http://schemas.microsoft.com/office/drawing/2014/main" xmlns="" val="2567781059"/>
                  </a:ext>
                </a:extLst>
              </a:tr>
              <a:tr h="417195">
                <a:tc>
                  <a:txBody>
                    <a:bodyPr/>
                    <a:lstStyle/>
                    <a:p>
                      <a:pPr algn="r" fontAlgn="b"/>
                      <a:r>
                        <a:rPr lang="en-US" sz="1500" u="none" strike="noStrike" dirty="0">
                          <a:solidFill>
                            <a:srgbClr val="000000"/>
                          </a:solidFill>
                          <a:effectLst/>
                          <a:latin typeface="+mj-lt"/>
                        </a:rPr>
                        <a:t>Deaths</a:t>
                      </a:r>
                      <a:endParaRPr lang="en-US" sz="1500" b="0" i="0" u="none" strike="noStrike" dirty="0">
                        <a:solidFill>
                          <a:srgbClr val="000000"/>
                        </a:solidFill>
                        <a:effectLst/>
                        <a:latin typeface="+mj-lt"/>
                      </a:endParaRPr>
                    </a:p>
                  </a:txBody>
                  <a:tcPr marL="5715" marR="68580" marT="5715" marB="0" anchor="ctr"/>
                </a:tc>
                <a:tc>
                  <a:txBody>
                    <a:bodyPr/>
                    <a:lstStyle/>
                    <a:p>
                      <a:pPr algn="r" fontAlgn="b"/>
                      <a:r>
                        <a:rPr lang="en-US" sz="1500" b="1" u="none" strike="noStrike" dirty="0">
                          <a:solidFill>
                            <a:srgbClr val="000000"/>
                          </a:solidFill>
                          <a:effectLst/>
                          <a:latin typeface="+mj-lt"/>
                        </a:rPr>
                        <a:t>47,600</a:t>
                      </a:r>
                      <a:r>
                        <a:rPr lang="en-US" sz="1500" u="none" strike="noStrike" dirty="0">
                          <a:solidFill>
                            <a:srgbClr val="000000"/>
                          </a:solidFill>
                          <a:effectLst/>
                          <a:latin typeface="+mj-lt"/>
                        </a:rPr>
                        <a:t/>
                      </a:r>
                      <a:br>
                        <a:rPr lang="en-US" sz="1500" u="none" strike="noStrike" dirty="0">
                          <a:solidFill>
                            <a:srgbClr val="000000"/>
                          </a:solidFill>
                          <a:effectLst/>
                          <a:latin typeface="+mj-lt"/>
                        </a:rPr>
                      </a:br>
                      <a:r>
                        <a:rPr lang="en-US" sz="1200" u="none" strike="noStrike" dirty="0">
                          <a:solidFill>
                            <a:srgbClr val="000000"/>
                          </a:solidFill>
                          <a:effectLst/>
                          <a:latin typeface="+mj-lt"/>
                        </a:rPr>
                        <a:t>Total overdoses</a:t>
                      </a:r>
                      <a:endParaRPr lang="en-US" sz="1200" b="0" i="0" u="none" strike="noStrike" dirty="0">
                        <a:solidFill>
                          <a:srgbClr val="000000"/>
                        </a:solidFill>
                        <a:effectLst/>
                        <a:latin typeface="+mj-lt"/>
                      </a:endParaRPr>
                    </a:p>
                  </a:txBody>
                  <a:tcPr marL="5715" marR="68580" marT="5715" marB="0" anchor="ctr"/>
                </a:tc>
                <a:extLst>
                  <a:ext uri="{0D108BD9-81ED-4DB2-BD59-A6C34878D82A}">
                    <a16:rowId xmlns:a16="http://schemas.microsoft.com/office/drawing/2014/main" xmlns="" val="2587242338"/>
                  </a:ext>
                </a:extLst>
              </a:tr>
              <a:tr h="401193">
                <a:tc>
                  <a:txBody>
                    <a:bodyPr/>
                    <a:lstStyle/>
                    <a:p>
                      <a:pPr algn="r" fontAlgn="b"/>
                      <a:endParaRPr lang="en-US" sz="1500" b="0" i="0" u="none" strike="noStrike" dirty="0">
                        <a:solidFill>
                          <a:srgbClr val="000000"/>
                        </a:solidFill>
                        <a:effectLst/>
                        <a:latin typeface="+mj-lt"/>
                      </a:endParaRPr>
                    </a:p>
                  </a:txBody>
                  <a:tcPr marL="5715" marR="68580" marT="5715" marB="6858" anchor="ctr"/>
                </a:tc>
                <a:tc>
                  <a:txBody>
                    <a:bodyPr/>
                    <a:lstStyle/>
                    <a:p>
                      <a:pPr algn="r" fontAlgn="b"/>
                      <a:r>
                        <a:rPr lang="en-US" sz="1400" b="1" i="0" u="none" strike="noStrike" dirty="0">
                          <a:solidFill>
                            <a:srgbClr val="000000"/>
                          </a:solidFill>
                          <a:effectLst/>
                          <a:latin typeface="+mj-lt"/>
                        </a:rPr>
                        <a:t>17,029</a:t>
                      </a:r>
                      <a:r>
                        <a:rPr lang="en-US" sz="1200" b="0" i="0" u="none" strike="noStrike" dirty="0">
                          <a:solidFill>
                            <a:srgbClr val="000000"/>
                          </a:solidFill>
                          <a:effectLst/>
                          <a:latin typeface="+mj-lt"/>
                        </a:rPr>
                        <a:t> </a:t>
                      </a:r>
                    </a:p>
                    <a:p>
                      <a:pPr algn="r" fontAlgn="b"/>
                      <a:r>
                        <a:rPr lang="en-US" sz="1200" b="0" i="0" u="none" strike="noStrike" dirty="0">
                          <a:solidFill>
                            <a:srgbClr val="000000"/>
                          </a:solidFill>
                          <a:effectLst/>
                          <a:latin typeface="+mj-lt"/>
                        </a:rPr>
                        <a:t>Prescription opioids</a:t>
                      </a:r>
                    </a:p>
                  </a:txBody>
                  <a:tcPr marL="5715" marR="68580" marT="5715" marB="6858" anchor="ctr"/>
                </a:tc>
                <a:extLst>
                  <a:ext uri="{0D108BD9-81ED-4DB2-BD59-A6C34878D82A}">
                    <a16:rowId xmlns:a16="http://schemas.microsoft.com/office/drawing/2014/main" xmlns="" val="4249123413"/>
                  </a:ext>
                </a:extLst>
              </a:tr>
              <a:tr h="428625">
                <a:tc>
                  <a:txBody>
                    <a:bodyPr/>
                    <a:lstStyle/>
                    <a:p>
                      <a:pPr algn="r" fontAlgn="b"/>
                      <a:endParaRPr lang="en-US" sz="1500" b="0" i="0" u="none" strike="noStrike" dirty="0">
                        <a:solidFill>
                          <a:srgbClr val="000000"/>
                        </a:solidFill>
                        <a:effectLst/>
                        <a:latin typeface="+mj-lt"/>
                      </a:endParaRPr>
                    </a:p>
                  </a:txBody>
                  <a:tcPr marL="5715" marR="68580" marT="5715" marB="0" anchor="ctr"/>
                </a:tc>
                <a:tc>
                  <a:txBody>
                    <a:bodyPr/>
                    <a:lstStyle/>
                    <a:p>
                      <a:pPr algn="r" fontAlgn="b"/>
                      <a:r>
                        <a:rPr lang="en-US" sz="1400" b="1" i="0" u="none" strike="noStrike" dirty="0">
                          <a:solidFill>
                            <a:srgbClr val="000000"/>
                          </a:solidFill>
                          <a:effectLst/>
                          <a:latin typeface="+mj-lt"/>
                        </a:rPr>
                        <a:t>28,400</a:t>
                      </a:r>
                    </a:p>
                    <a:p>
                      <a:pPr algn="r" fontAlgn="b"/>
                      <a:r>
                        <a:rPr lang="en-US" sz="1200" b="0" i="0" u="none" strike="noStrike" dirty="0">
                          <a:solidFill>
                            <a:srgbClr val="000000"/>
                          </a:solidFill>
                          <a:effectLst/>
                          <a:latin typeface="+mj-lt"/>
                        </a:rPr>
                        <a:t>Fentanyl and similar</a:t>
                      </a:r>
                    </a:p>
                  </a:txBody>
                  <a:tcPr marL="5715" marR="68580" marT="5715" marB="34290" anchor="ctr"/>
                </a:tc>
                <a:extLst>
                  <a:ext uri="{0D108BD9-81ED-4DB2-BD59-A6C34878D82A}">
                    <a16:rowId xmlns:a16="http://schemas.microsoft.com/office/drawing/2014/main" xmlns="" val="3159013121"/>
                  </a:ext>
                </a:extLst>
              </a:tr>
              <a:tr h="394335">
                <a:tc>
                  <a:txBody>
                    <a:bodyPr/>
                    <a:lstStyle/>
                    <a:p>
                      <a:pPr algn="r" fontAlgn="b"/>
                      <a:endParaRPr lang="en-US" sz="1500" b="0" i="0" u="none" strike="noStrike" dirty="0">
                        <a:solidFill>
                          <a:srgbClr val="000000"/>
                        </a:solidFill>
                        <a:effectLst/>
                        <a:latin typeface="+mj-lt"/>
                      </a:endParaRPr>
                    </a:p>
                  </a:txBody>
                  <a:tcPr marL="5715" marR="68580" marT="5715" marB="0" anchor="ctr"/>
                </a:tc>
                <a:tc>
                  <a:txBody>
                    <a:bodyPr/>
                    <a:lstStyle/>
                    <a:p>
                      <a:pPr algn="r" fontAlgn="b"/>
                      <a:r>
                        <a:rPr lang="en-US" sz="1400" b="1" i="0" u="none" strike="noStrike" dirty="0">
                          <a:solidFill>
                            <a:srgbClr val="000000"/>
                          </a:solidFill>
                          <a:effectLst/>
                          <a:latin typeface="+mj-lt"/>
                        </a:rPr>
                        <a:t>15,482</a:t>
                      </a:r>
                    </a:p>
                    <a:p>
                      <a:pPr algn="r" fontAlgn="b"/>
                      <a:r>
                        <a:rPr lang="en-US" sz="1200" b="0" i="0" u="none" strike="noStrike" dirty="0">
                          <a:solidFill>
                            <a:srgbClr val="000000"/>
                          </a:solidFill>
                          <a:effectLst/>
                          <a:latin typeface="+mj-lt"/>
                        </a:rPr>
                        <a:t>Heroin</a:t>
                      </a:r>
                    </a:p>
                  </a:txBody>
                  <a:tcPr marL="5715" marR="68580" marT="5715" marB="0" anchor="ctr"/>
                </a:tc>
                <a:extLst>
                  <a:ext uri="{0D108BD9-81ED-4DB2-BD59-A6C34878D82A}">
                    <a16:rowId xmlns:a16="http://schemas.microsoft.com/office/drawing/2014/main" xmlns="" val="158834902"/>
                  </a:ext>
                </a:extLst>
              </a:tr>
            </a:tbl>
          </a:graphicData>
        </a:graphic>
      </p:graphicFrame>
      <p:graphicFrame>
        <p:nvGraphicFramePr>
          <p:cNvPr id="3" name="Table 2">
            <a:extLst>
              <a:ext uri="{FF2B5EF4-FFF2-40B4-BE49-F238E27FC236}">
                <a16:creationId xmlns:a16="http://schemas.microsoft.com/office/drawing/2014/main" xmlns="" id="{6BFA50F1-ED9A-474A-992E-A840797A2CF5}"/>
              </a:ext>
            </a:extLst>
          </p:cNvPr>
          <p:cNvGraphicFramePr>
            <a:graphicFrameLocks noGrp="1"/>
          </p:cNvGraphicFramePr>
          <p:nvPr/>
        </p:nvGraphicFramePr>
        <p:xfrm>
          <a:off x="4387258" y="1341882"/>
          <a:ext cx="2920568" cy="3681602"/>
        </p:xfrm>
        <a:graphic>
          <a:graphicData uri="http://schemas.openxmlformats.org/drawingml/2006/table">
            <a:tbl>
              <a:tblPr firstRow="1" bandRow="1">
                <a:tableStyleId>{21E4AEA4-8DFA-4A89-87EB-49C32662AFE0}</a:tableStyleId>
              </a:tblPr>
              <a:tblGrid>
                <a:gridCol w="1202355">
                  <a:extLst>
                    <a:ext uri="{9D8B030D-6E8A-4147-A177-3AD203B41FA5}">
                      <a16:colId xmlns:a16="http://schemas.microsoft.com/office/drawing/2014/main" xmlns="" val="3162990103"/>
                    </a:ext>
                  </a:extLst>
                </a:gridCol>
                <a:gridCol w="1718213">
                  <a:extLst>
                    <a:ext uri="{9D8B030D-6E8A-4147-A177-3AD203B41FA5}">
                      <a16:colId xmlns:a16="http://schemas.microsoft.com/office/drawing/2014/main" xmlns="" val="124740383"/>
                    </a:ext>
                  </a:extLst>
                </a:gridCol>
              </a:tblGrid>
              <a:tr h="472444">
                <a:tc gridSpan="2">
                  <a:txBody>
                    <a:bodyPr/>
                    <a:lstStyle/>
                    <a:p>
                      <a:pPr algn="ctr" fontAlgn="b"/>
                      <a:r>
                        <a:rPr lang="en-US" sz="2100" u="none" strike="noStrike" dirty="0">
                          <a:effectLst/>
                        </a:rPr>
                        <a:t>Alcohol </a:t>
                      </a:r>
                      <a:endParaRPr lang="en-US" sz="2100" b="0" i="0" u="none" strike="noStrike" dirty="0">
                        <a:solidFill>
                          <a:srgbClr val="000000"/>
                        </a:solidFill>
                        <a:effectLst/>
                        <a:latin typeface="Calibri" panose="020F0502020204030204" pitchFamily="34" charset="0"/>
                      </a:endParaRPr>
                    </a:p>
                  </a:txBody>
                  <a:tcPr marL="5715" marR="5715" marT="5715" marB="0" anchor="ct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412304297"/>
                  </a:ext>
                </a:extLst>
              </a:tr>
              <a:tr h="280393">
                <a:tc>
                  <a:txBody>
                    <a:bodyPr/>
                    <a:lstStyle/>
                    <a:p>
                      <a:pPr algn="r" fontAlgn="b"/>
                      <a:r>
                        <a:rPr lang="en-US" sz="1500" b="0" i="0" u="none" strike="noStrike" dirty="0">
                          <a:solidFill>
                            <a:srgbClr val="000000"/>
                          </a:solidFill>
                          <a:effectLst/>
                          <a:latin typeface="+mj-lt"/>
                        </a:rPr>
                        <a:t>Use</a:t>
                      </a:r>
                    </a:p>
                  </a:txBody>
                  <a:tcPr marL="5715" marR="68580" marT="5715" marB="0" anchor="ctr"/>
                </a:tc>
                <a:tc>
                  <a:txBody>
                    <a:bodyPr/>
                    <a:lstStyle/>
                    <a:p>
                      <a:pPr algn="r" fontAlgn="b"/>
                      <a:r>
                        <a:rPr lang="en-US" sz="1500" b="1" i="0" u="none" strike="noStrike" dirty="0">
                          <a:solidFill>
                            <a:srgbClr val="000000"/>
                          </a:solidFill>
                          <a:effectLst/>
                          <a:latin typeface="+mj-lt"/>
                        </a:rPr>
                        <a:t>178,736,000</a:t>
                      </a:r>
                    </a:p>
                  </a:txBody>
                  <a:tcPr marL="5715" marR="68580" marT="5715" marB="0" anchor="ctr"/>
                </a:tc>
                <a:extLst>
                  <a:ext uri="{0D108BD9-81ED-4DB2-BD59-A6C34878D82A}">
                    <a16:rowId xmlns:a16="http://schemas.microsoft.com/office/drawing/2014/main" xmlns="" val="691415628"/>
                  </a:ext>
                </a:extLst>
              </a:tr>
              <a:tr h="280393">
                <a:tc>
                  <a:txBody>
                    <a:bodyPr/>
                    <a:lstStyle/>
                    <a:p>
                      <a:pPr algn="r" fontAlgn="b"/>
                      <a:r>
                        <a:rPr lang="en-US" sz="1200" b="0" i="0" u="none" strike="noStrike" dirty="0">
                          <a:solidFill>
                            <a:srgbClr val="000000"/>
                          </a:solidFill>
                          <a:effectLst/>
                          <a:latin typeface="+mj-lt"/>
                        </a:rPr>
                        <a:t>% of population</a:t>
                      </a:r>
                    </a:p>
                  </a:txBody>
                  <a:tcPr marL="5715" marR="68580" marT="5715" marB="0" anchor="ctr"/>
                </a:tc>
                <a:tc>
                  <a:txBody>
                    <a:bodyPr/>
                    <a:lstStyle/>
                    <a:p>
                      <a:pPr algn="r" fontAlgn="b"/>
                      <a:r>
                        <a:rPr lang="en-US" sz="1200" b="1" i="0" u="none" strike="noStrike" dirty="0">
                          <a:solidFill>
                            <a:srgbClr val="000000"/>
                          </a:solidFill>
                          <a:effectLst/>
                          <a:latin typeface="+mj-lt"/>
                        </a:rPr>
                        <a:t>65.7</a:t>
                      </a:r>
                    </a:p>
                  </a:txBody>
                  <a:tcPr marL="5715" marR="68580" marT="5715" marB="0" anchor="ctr"/>
                </a:tc>
                <a:extLst>
                  <a:ext uri="{0D108BD9-81ED-4DB2-BD59-A6C34878D82A}">
                    <a16:rowId xmlns:a16="http://schemas.microsoft.com/office/drawing/2014/main" xmlns="" val="862964345"/>
                  </a:ext>
                </a:extLst>
              </a:tr>
              <a:tr h="280393">
                <a:tc>
                  <a:txBody>
                    <a:bodyPr/>
                    <a:lstStyle/>
                    <a:p>
                      <a:pPr algn="r" fontAlgn="b"/>
                      <a:r>
                        <a:rPr lang="en-US" sz="1500" b="0" i="0" u="none" strike="noStrike" dirty="0">
                          <a:solidFill>
                            <a:srgbClr val="000000"/>
                          </a:solidFill>
                          <a:effectLst/>
                          <a:latin typeface="+mj-lt"/>
                        </a:rPr>
                        <a:t>AUD</a:t>
                      </a:r>
                    </a:p>
                  </a:txBody>
                  <a:tcPr marL="5715" marR="68580" marT="5715" marB="0" anchor="ctr"/>
                </a:tc>
                <a:tc>
                  <a:txBody>
                    <a:bodyPr/>
                    <a:lstStyle/>
                    <a:p>
                      <a:pPr algn="r" fontAlgn="b"/>
                      <a:r>
                        <a:rPr lang="en-US" sz="1500" b="1" i="0" u="none" strike="noStrike" dirty="0">
                          <a:solidFill>
                            <a:srgbClr val="000000"/>
                          </a:solidFill>
                          <a:effectLst/>
                          <a:latin typeface="+mj-lt"/>
                        </a:rPr>
                        <a:t>14,500,000</a:t>
                      </a:r>
                    </a:p>
                  </a:txBody>
                  <a:tcPr marL="5715" marR="68580" marT="5715" marB="0" anchor="ctr"/>
                </a:tc>
                <a:extLst>
                  <a:ext uri="{0D108BD9-81ED-4DB2-BD59-A6C34878D82A}">
                    <a16:rowId xmlns:a16="http://schemas.microsoft.com/office/drawing/2014/main" xmlns="" val="3031005739"/>
                  </a:ext>
                </a:extLst>
              </a:tr>
              <a:tr h="280393">
                <a:tc>
                  <a:txBody>
                    <a:bodyPr/>
                    <a:lstStyle/>
                    <a:p>
                      <a:pPr algn="r" fontAlgn="b"/>
                      <a:r>
                        <a:rPr lang="en-US" sz="1200" b="0" i="0" u="none" strike="noStrike" dirty="0">
                          <a:solidFill>
                            <a:srgbClr val="000000"/>
                          </a:solidFill>
                          <a:effectLst/>
                          <a:latin typeface="+mj-lt"/>
                        </a:rPr>
                        <a:t>% of population</a:t>
                      </a:r>
                    </a:p>
                  </a:txBody>
                  <a:tcPr marL="5715" marR="68580" marT="5715" marB="0" anchor="ctr"/>
                </a:tc>
                <a:tc>
                  <a:txBody>
                    <a:bodyPr/>
                    <a:lstStyle/>
                    <a:p>
                      <a:pPr algn="r" fontAlgn="b"/>
                      <a:r>
                        <a:rPr lang="en-US" sz="1200" b="1" i="0" u="none" strike="noStrike" dirty="0">
                          <a:solidFill>
                            <a:srgbClr val="000000"/>
                          </a:solidFill>
                          <a:effectLst/>
                          <a:latin typeface="+mj-lt"/>
                        </a:rPr>
                        <a:t>5.3</a:t>
                      </a:r>
                    </a:p>
                  </a:txBody>
                  <a:tcPr marL="5715" marR="68580" marT="5715" marB="0" anchor="ctr"/>
                </a:tc>
                <a:extLst>
                  <a:ext uri="{0D108BD9-81ED-4DB2-BD59-A6C34878D82A}">
                    <a16:rowId xmlns:a16="http://schemas.microsoft.com/office/drawing/2014/main" xmlns="" val="1401033454"/>
                  </a:ext>
                </a:extLst>
              </a:tr>
              <a:tr h="420590">
                <a:tc>
                  <a:txBody>
                    <a:bodyPr/>
                    <a:lstStyle/>
                    <a:p>
                      <a:pPr algn="r" fontAlgn="b"/>
                      <a:r>
                        <a:rPr lang="en-US" sz="1500" b="0" i="0" u="none" strike="noStrike" dirty="0">
                          <a:solidFill>
                            <a:srgbClr val="000000"/>
                          </a:solidFill>
                          <a:effectLst/>
                          <a:latin typeface="+mj-lt"/>
                        </a:rPr>
                        <a:t>ED visits</a:t>
                      </a:r>
                    </a:p>
                  </a:txBody>
                  <a:tcPr marL="5715" marR="68580" marT="5715" marB="0" anchor="ctr"/>
                </a:tc>
                <a:tc>
                  <a:txBody>
                    <a:bodyPr/>
                    <a:lstStyle/>
                    <a:p>
                      <a:pPr algn="r" fontAlgn="b"/>
                      <a:r>
                        <a:rPr lang="en-US" sz="1500" b="1" i="0" u="none" strike="noStrike" dirty="0">
                          <a:solidFill>
                            <a:srgbClr val="000000"/>
                          </a:solidFill>
                          <a:effectLst/>
                          <a:latin typeface="+mj-lt"/>
                        </a:rPr>
                        <a:t>1,714,757</a:t>
                      </a:r>
                      <a:r>
                        <a:rPr lang="en-US" sz="1500" b="0" i="0" u="none" strike="noStrike" dirty="0">
                          <a:solidFill>
                            <a:srgbClr val="000000"/>
                          </a:solidFill>
                          <a:effectLst/>
                          <a:latin typeface="+mj-lt"/>
                        </a:rPr>
                        <a:t/>
                      </a:r>
                      <a:br>
                        <a:rPr lang="en-US" sz="1500" b="0" i="0" u="none" strike="noStrike" dirty="0">
                          <a:solidFill>
                            <a:srgbClr val="000000"/>
                          </a:solidFill>
                          <a:effectLst/>
                          <a:latin typeface="+mj-lt"/>
                        </a:rPr>
                      </a:br>
                      <a:r>
                        <a:rPr lang="en-US" sz="1200" b="0" i="0" u="none" strike="noStrike" dirty="0">
                          <a:solidFill>
                            <a:srgbClr val="000000"/>
                          </a:solidFill>
                          <a:effectLst/>
                          <a:latin typeface="+mj-lt"/>
                        </a:rPr>
                        <a:t>Primary reason</a:t>
                      </a:r>
                      <a:endParaRPr lang="en-US" sz="1500" b="0" i="0" u="none" strike="noStrike" dirty="0">
                        <a:solidFill>
                          <a:srgbClr val="000000"/>
                        </a:solidFill>
                        <a:effectLst/>
                        <a:latin typeface="+mj-lt"/>
                      </a:endParaRPr>
                    </a:p>
                  </a:txBody>
                  <a:tcPr marL="5715" marR="68580" marT="5715" marB="0" anchor="ctr"/>
                </a:tc>
                <a:extLst>
                  <a:ext uri="{0D108BD9-81ED-4DB2-BD59-A6C34878D82A}">
                    <a16:rowId xmlns:a16="http://schemas.microsoft.com/office/drawing/2014/main" xmlns="" val="1486442958"/>
                  </a:ext>
                </a:extLst>
              </a:tr>
              <a:tr h="420590">
                <a:tc>
                  <a:txBody>
                    <a:bodyPr/>
                    <a:lstStyle/>
                    <a:p>
                      <a:pPr algn="r" fontAlgn="b"/>
                      <a:endParaRPr lang="en-US" sz="1500" b="0" i="0" u="none" strike="noStrike" dirty="0">
                        <a:solidFill>
                          <a:srgbClr val="000000"/>
                        </a:solidFill>
                        <a:effectLst/>
                        <a:latin typeface="+mj-lt"/>
                      </a:endParaRPr>
                    </a:p>
                  </a:txBody>
                  <a:tcPr marL="5715" marR="68580" marT="5715" marB="0" anchor="ctr"/>
                </a:tc>
                <a:tc>
                  <a:txBody>
                    <a:bodyPr/>
                    <a:lstStyle/>
                    <a:p>
                      <a:pPr algn="r" fontAlgn="b"/>
                      <a:r>
                        <a:rPr lang="en-US" sz="1500" b="1" i="0" u="none" strike="noStrike" dirty="0">
                          <a:solidFill>
                            <a:srgbClr val="000000"/>
                          </a:solidFill>
                          <a:effectLst/>
                          <a:latin typeface="+mj-lt"/>
                        </a:rPr>
                        <a:t>4,936,690</a:t>
                      </a:r>
                      <a:r>
                        <a:rPr lang="en-US" sz="1200" b="0" i="0" u="none" strike="noStrike" dirty="0">
                          <a:solidFill>
                            <a:srgbClr val="000000"/>
                          </a:solidFill>
                          <a:effectLst/>
                          <a:latin typeface="+mj-lt"/>
                        </a:rPr>
                        <a:t/>
                      </a:r>
                      <a:br>
                        <a:rPr lang="en-US" sz="1200" b="0" i="0" u="none" strike="noStrike" dirty="0">
                          <a:solidFill>
                            <a:srgbClr val="000000"/>
                          </a:solidFill>
                          <a:effectLst/>
                          <a:latin typeface="+mj-lt"/>
                        </a:rPr>
                      </a:br>
                      <a:r>
                        <a:rPr lang="en-US" sz="1200" b="0" i="0" u="none" strike="noStrike" dirty="0">
                          <a:solidFill>
                            <a:srgbClr val="000000"/>
                          </a:solidFill>
                          <a:effectLst/>
                          <a:latin typeface="+mj-lt"/>
                        </a:rPr>
                        <a:t>All alcohol-related</a:t>
                      </a:r>
                    </a:p>
                  </a:txBody>
                  <a:tcPr marL="5715" marR="68580" marT="5715" marB="0" anchor="ctr"/>
                </a:tc>
                <a:extLst>
                  <a:ext uri="{0D108BD9-81ED-4DB2-BD59-A6C34878D82A}">
                    <a16:rowId xmlns:a16="http://schemas.microsoft.com/office/drawing/2014/main" xmlns="" val="212647422"/>
                  </a:ext>
                </a:extLst>
              </a:tr>
              <a:tr h="420590">
                <a:tc>
                  <a:txBody>
                    <a:bodyPr/>
                    <a:lstStyle/>
                    <a:p>
                      <a:pPr algn="r" fontAlgn="b"/>
                      <a:r>
                        <a:rPr lang="en-US" sz="1500" b="0" i="0" u="none" strike="noStrike" dirty="0">
                          <a:solidFill>
                            <a:srgbClr val="000000"/>
                          </a:solidFill>
                          <a:effectLst/>
                          <a:latin typeface="+mj-lt"/>
                        </a:rPr>
                        <a:t>Deaths</a:t>
                      </a:r>
                    </a:p>
                  </a:txBody>
                  <a:tcPr marL="5715" marR="68580" marT="5715" marB="0" anchor="ctr"/>
                </a:tc>
                <a:tc>
                  <a:txBody>
                    <a:bodyPr/>
                    <a:lstStyle/>
                    <a:p>
                      <a:pPr algn="r" fontAlgn="b"/>
                      <a:r>
                        <a:rPr lang="en-US" sz="1500" b="1" i="0" u="none" strike="noStrike" dirty="0">
                          <a:solidFill>
                            <a:srgbClr val="000000"/>
                          </a:solidFill>
                          <a:effectLst/>
                          <a:latin typeface="+mj-lt"/>
                        </a:rPr>
                        <a:t>~88,000</a:t>
                      </a:r>
                      <a:r>
                        <a:rPr lang="en-US" sz="1500" b="0" i="0" u="none" strike="noStrike" dirty="0">
                          <a:solidFill>
                            <a:srgbClr val="000000"/>
                          </a:solidFill>
                          <a:effectLst/>
                          <a:latin typeface="+mj-lt"/>
                        </a:rPr>
                        <a:t/>
                      </a:r>
                      <a:br>
                        <a:rPr lang="en-US" sz="1500" b="0" i="0" u="none" strike="noStrike" dirty="0">
                          <a:solidFill>
                            <a:srgbClr val="000000"/>
                          </a:solidFill>
                          <a:effectLst/>
                          <a:latin typeface="+mj-lt"/>
                        </a:rPr>
                      </a:br>
                      <a:r>
                        <a:rPr lang="en-US" sz="1200" b="0" i="0" u="none" strike="noStrike" dirty="0">
                          <a:solidFill>
                            <a:srgbClr val="000000"/>
                          </a:solidFill>
                          <a:effectLst/>
                          <a:latin typeface="+mj-lt"/>
                        </a:rPr>
                        <a:t>Total deaths</a:t>
                      </a:r>
                    </a:p>
                  </a:txBody>
                  <a:tcPr marL="5715" marR="68580" marT="5715" marB="0" anchor="ctr"/>
                </a:tc>
                <a:extLst>
                  <a:ext uri="{0D108BD9-81ED-4DB2-BD59-A6C34878D82A}">
                    <a16:rowId xmlns:a16="http://schemas.microsoft.com/office/drawing/2014/main" xmlns="" val="1369467063"/>
                  </a:ext>
                </a:extLst>
              </a:tr>
              <a:tr h="405226">
                <a:tc>
                  <a:txBody>
                    <a:bodyPr/>
                    <a:lstStyle/>
                    <a:p>
                      <a:pPr algn="l" fontAlgn="b"/>
                      <a:endParaRPr lang="en-US" sz="1500" b="0" i="0" u="none" strike="noStrike" dirty="0">
                        <a:solidFill>
                          <a:srgbClr val="000000"/>
                        </a:solidFill>
                        <a:effectLst/>
                        <a:latin typeface="+mj-lt"/>
                      </a:endParaRPr>
                    </a:p>
                  </a:txBody>
                  <a:tcPr marL="5715" marR="5715" marT="5715" marB="0" anchor="ctr"/>
                </a:tc>
                <a:tc>
                  <a:txBody>
                    <a:bodyPr/>
                    <a:lstStyle/>
                    <a:p>
                      <a:pPr algn="r" fontAlgn="b"/>
                      <a:r>
                        <a:rPr lang="en-US" sz="1400" b="1" i="0" u="none" strike="noStrike" dirty="0">
                          <a:solidFill>
                            <a:srgbClr val="000000"/>
                          </a:solidFill>
                          <a:effectLst/>
                          <a:latin typeface="+mj-lt"/>
                        </a:rPr>
                        <a:t>49,544 </a:t>
                      </a:r>
                      <a:br>
                        <a:rPr lang="en-US" sz="1400" b="1" i="0" u="none" strike="noStrike" dirty="0">
                          <a:solidFill>
                            <a:srgbClr val="000000"/>
                          </a:solidFill>
                          <a:effectLst/>
                          <a:latin typeface="+mj-lt"/>
                        </a:rPr>
                      </a:br>
                      <a:r>
                        <a:rPr lang="en-US" sz="1200" b="0" i="0" u="none" strike="noStrike" dirty="0">
                          <a:solidFill>
                            <a:srgbClr val="000000"/>
                          </a:solidFill>
                          <a:effectLst/>
                          <a:latin typeface="+mj-lt"/>
                        </a:rPr>
                        <a:t>Acute – overdose, injury</a:t>
                      </a:r>
                    </a:p>
                  </a:txBody>
                  <a:tcPr marL="5715" marR="68580" marT="5715" marB="0" anchor="ctr"/>
                </a:tc>
                <a:extLst>
                  <a:ext uri="{0D108BD9-81ED-4DB2-BD59-A6C34878D82A}">
                    <a16:rowId xmlns:a16="http://schemas.microsoft.com/office/drawing/2014/main" xmlns="" val="3264431967"/>
                  </a:ext>
                </a:extLst>
              </a:tr>
              <a:tr h="420590">
                <a:tc>
                  <a:txBody>
                    <a:bodyPr/>
                    <a:lstStyle/>
                    <a:p>
                      <a:pPr algn="l" fontAlgn="b"/>
                      <a:endParaRPr lang="en-US" sz="1500" b="0" i="0" u="none" strike="noStrike" dirty="0">
                        <a:solidFill>
                          <a:srgbClr val="000000"/>
                        </a:solidFill>
                        <a:effectLst/>
                        <a:latin typeface="+mj-lt"/>
                      </a:endParaRPr>
                    </a:p>
                  </a:txBody>
                  <a:tcPr marL="5715" marR="5715" marT="5715" marB="0" anchor="ctr"/>
                </a:tc>
                <a:tc>
                  <a:txBody>
                    <a:bodyPr/>
                    <a:lstStyle/>
                    <a:p>
                      <a:pPr algn="r" fontAlgn="b"/>
                      <a:r>
                        <a:rPr lang="en-US" sz="1400" b="1" i="0" u="none" strike="noStrike" dirty="0">
                          <a:solidFill>
                            <a:srgbClr val="000000"/>
                          </a:solidFill>
                          <a:effectLst/>
                          <a:latin typeface="+mj-lt"/>
                        </a:rPr>
                        <a:t>38,880</a:t>
                      </a:r>
                      <a:r>
                        <a:rPr lang="en-US" sz="1500" b="1" i="0" u="none" strike="noStrike" dirty="0">
                          <a:solidFill>
                            <a:srgbClr val="000000"/>
                          </a:solidFill>
                          <a:effectLst/>
                          <a:latin typeface="+mj-lt"/>
                        </a:rPr>
                        <a:t> </a:t>
                      </a:r>
                      <a:br>
                        <a:rPr lang="en-US" sz="1500" b="1" i="0" u="none" strike="noStrike" dirty="0">
                          <a:solidFill>
                            <a:srgbClr val="000000"/>
                          </a:solidFill>
                          <a:effectLst/>
                          <a:latin typeface="+mj-lt"/>
                        </a:rPr>
                      </a:br>
                      <a:r>
                        <a:rPr lang="en-US" sz="1200" b="0" i="0" u="none" strike="noStrike" dirty="0">
                          <a:solidFill>
                            <a:srgbClr val="000000"/>
                          </a:solidFill>
                          <a:effectLst/>
                          <a:latin typeface="+mj-lt"/>
                        </a:rPr>
                        <a:t>Chronic – liver, cancer</a:t>
                      </a:r>
                    </a:p>
                  </a:txBody>
                  <a:tcPr marL="5715" marR="68580" marT="5715" marB="0" anchor="ctr"/>
                </a:tc>
                <a:extLst>
                  <a:ext uri="{0D108BD9-81ED-4DB2-BD59-A6C34878D82A}">
                    <a16:rowId xmlns:a16="http://schemas.microsoft.com/office/drawing/2014/main" xmlns="" val="548224133"/>
                  </a:ext>
                </a:extLst>
              </a:tr>
            </a:tbl>
          </a:graphicData>
        </a:graphic>
      </p:graphicFrame>
      <p:sp>
        <p:nvSpPr>
          <p:cNvPr id="5" name="TextBox 4">
            <a:extLst>
              <a:ext uri="{FF2B5EF4-FFF2-40B4-BE49-F238E27FC236}">
                <a16:creationId xmlns:a16="http://schemas.microsoft.com/office/drawing/2014/main" xmlns="" id="{F244B764-28EE-4C87-A947-0FFF56086BEA}"/>
              </a:ext>
            </a:extLst>
          </p:cNvPr>
          <p:cNvSpPr txBox="1"/>
          <p:nvPr/>
        </p:nvSpPr>
        <p:spPr>
          <a:xfrm>
            <a:off x="4387255" y="5032780"/>
            <a:ext cx="2920568" cy="1272143"/>
          </a:xfrm>
          <a:prstGeom prst="rect">
            <a:avLst/>
          </a:prstGeom>
          <a:solidFill>
            <a:schemeClr val="tx1"/>
          </a:solidFill>
          <a:ln>
            <a:solidFill>
              <a:schemeClr val="tx1"/>
            </a:solidFill>
          </a:ln>
        </p:spPr>
        <p:txBody>
          <a:bodyPr wrap="square" rtlCol="0">
            <a:spAutoFit/>
          </a:bodyPr>
          <a:lstStyle/>
          <a:p>
            <a:pPr marL="44054" indent="-44054">
              <a:spcAft>
                <a:spcPts val="450"/>
              </a:spcAft>
            </a:pPr>
            <a:r>
              <a:rPr lang="en-US" sz="1000" b="1" dirty="0">
                <a:solidFill>
                  <a:srgbClr val="000000"/>
                </a:solidFill>
              </a:rPr>
              <a:t>*</a:t>
            </a:r>
            <a:r>
              <a:rPr lang="en-US" sz="1000" dirty="0">
                <a:solidFill>
                  <a:srgbClr val="000000"/>
                </a:solidFill>
              </a:rPr>
              <a:t>Any past year heroin use or prescription opioid use other than as prescribed</a:t>
            </a:r>
          </a:p>
          <a:p>
            <a:pPr eaLnBrk="0" fontAlgn="base" hangingPunct="0">
              <a:spcBef>
                <a:spcPct val="0"/>
              </a:spcBef>
              <a:spcAft>
                <a:spcPct val="0"/>
              </a:spcAft>
            </a:pPr>
            <a:r>
              <a:rPr lang="en-US" sz="1050" b="1" dirty="0">
                <a:solidFill>
                  <a:srgbClr val="000000"/>
                </a:solidFill>
              </a:rPr>
              <a:t>Sources</a:t>
            </a:r>
            <a:r>
              <a:rPr lang="en-US" sz="1050" dirty="0">
                <a:solidFill>
                  <a:srgbClr val="000000"/>
                </a:solidFill>
              </a:rPr>
              <a:t>: NSDUH, 2017 people aged 12+; Nationwide Emergency Department Sample, 2016; CDC Overdose Death Data, 2017; CDC Alcohol Related Death Inventory, 2006-2010; White et al, 2018 </a:t>
            </a:r>
          </a:p>
        </p:txBody>
      </p:sp>
      <p:graphicFrame>
        <p:nvGraphicFramePr>
          <p:cNvPr id="7" name="Table 6">
            <a:extLst>
              <a:ext uri="{FF2B5EF4-FFF2-40B4-BE49-F238E27FC236}">
                <a16:creationId xmlns:a16="http://schemas.microsoft.com/office/drawing/2014/main" xmlns="" id="{D79D4B0D-BC13-45C6-8585-87420BD83224}"/>
              </a:ext>
            </a:extLst>
          </p:cNvPr>
          <p:cNvGraphicFramePr>
            <a:graphicFrameLocks noGrp="1"/>
          </p:cNvGraphicFramePr>
          <p:nvPr/>
        </p:nvGraphicFramePr>
        <p:xfrm>
          <a:off x="1356658" y="5486400"/>
          <a:ext cx="2920568" cy="811530"/>
        </p:xfrm>
        <a:graphic>
          <a:graphicData uri="http://schemas.openxmlformats.org/drawingml/2006/table">
            <a:tbl>
              <a:tblPr firstRow="1" bandRow="1">
                <a:tableStyleId>{21E4AEA4-8DFA-4A89-87EB-49C32662AFE0}</a:tableStyleId>
              </a:tblPr>
              <a:tblGrid>
                <a:gridCol w="2920568">
                  <a:extLst>
                    <a:ext uri="{9D8B030D-6E8A-4147-A177-3AD203B41FA5}">
                      <a16:colId xmlns:a16="http://schemas.microsoft.com/office/drawing/2014/main" xmlns="" val="3162990103"/>
                    </a:ext>
                  </a:extLst>
                </a:gridCol>
              </a:tblGrid>
              <a:tr h="278130">
                <a:tc>
                  <a:txBody>
                    <a:bodyPr/>
                    <a:lstStyle/>
                    <a:p>
                      <a:pPr algn="ctr" fontAlgn="b"/>
                      <a:r>
                        <a:rPr lang="en-US" sz="1200" b="1" i="0" u="none" strike="noStrike" dirty="0">
                          <a:solidFill>
                            <a:schemeClr val="tx1"/>
                          </a:solidFill>
                          <a:effectLst/>
                          <a:latin typeface="+mj-lt"/>
                        </a:rPr>
                        <a:t>Opioid + alcohol overdose deaths</a:t>
                      </a:r>
                    </a:p>
                  </a:txBody>
                  <a:tcPr marL="5715" marR="68580" marT="5715" marB="0" anchor="ctr"/>
                </a:tc>
                <a:extLst>
                  <a:ext uri="{0D108BD9-81ED-4DB2-BD59-A6C34878D82A}">
                    <a16:rowId xmlns:a16="http://schemas.microsoft.com/office/drawing/2014/main" xmlns="" val="158834902"/>
                  </a:ext>
                </a:extLst>
              </a:tr>
              <a:tr h="525780">
                <a:tc>
                  <a:txBody>
                    <a:bodyPr/>
                    <a:lstStyle/>
                    <a:p>
                      <a:pPr algn="l" fontAlgn="b"/>
                      <a:r>
                        <a:rPr lang="en-US" sz="1400" b="1" i="0" u="none" strike="noStrike" dirty="0">
                          <a:solidFill>
                            <a:srgbClr val="000000"/>
                          </a:solidFill>
                          <a:effectLst/>
                          <a:latin typeface="+mj-lt"/>
                        </a:rPr>
                        <a:t>7,270 </a:t>
                      </a:r>
                      <a:r>
                        <a:rPr lang="en-US" sz="1200" b="0" i="0" u="none" strike="noStrike" dirty="0">
                          <a:solidFill>
                            <a:srgbClr val="000000"/>
                          </a:solidFill>
                          <a:effectLst/>
                          <a:latin typeface="+mj-lt"/>
                        </a:rPr>
                        <a:t>(15% of all opioid overdose deaths involved alcohol in 2017)</a:t>
                      </a:r>
                      <a:endParaRPr lang="en-US" sz="1400" b="0" i="0" u="none" strike="noStrike" dirty="0">
                        <a:solidFill>
                          <a:srgbClr val="000000"/>
                        </a:solidFill>
                        <a:effectLst/>
                        <a:latin typeface="+mj-lt"/>
                      </a:endParaRPr>
                    </a:p>
                  </a:txBody>
                  <a:tcPr marL="137160" marR="137160" marT="68580" marB="68580" anchor="ctr"/>
                </a:tc>
                <a:extLst>
                  <a:ext uri="{0D108BD9-81ED-4DB2-BD59-A6C34878D82A}">
                    <a16:rowId xmlns:a16="http://schemas.microsoft.com/office/drawing/2014/main" xmlns="" val="1401033454"/>
                  </a:ext>
                </a:extLst>
              </a:tr>
            </a:tbl>
          </a:graphicData>
        </a:graphic>
      </p:graphicFrame>
      <p:sp>
        <p:nvSpPr>
          <p:cNvPr id="4" name="TextBox 3">
            <a:extLst>
              <a:ext uri="{FF2B5EF4-FFF2-40B4-BE49-F238E27FC236}">
                <a16:creationId xmlns:a16="http://schemas.microsoft.com/office/drawing/2014/main" xmlns="" id="{5A0F8E22-E020-CF46-B2F4-E6613D4D40C2}"/>
              </a:ext>
            </a:extLst>
          </p:cNvPr>
          <p:cNvSpPr txBox="1"/>
          <p:nvPr/>
        </p:nvSpPr>
        <p:spPr>
          <a:xfrm>
            <a:off x="554533" y="50134"/>
            <a:ext cx="8132267" cy="1569660"/>
          </a:xfrm>
          <a:prstGeom prst="rect">
            <a:avLst/>
          </a:prstGeom>
          <a:noFill/>
        </p:spPr>
        <p:txBody>
          <a:bodyPr wrap="square" rtlCol="0">
            <a:spAutoFit/>
          </a:bodyPr>
          <a:lstStyle/>
          <a:p>
            <a:pPr algn="ctr"/>
            <a:r>
              <a:rPr lang="en-US" sz="3200" b="1" dirty="0">
                <a:solidFill>
                  <a:schemeClr val="tx2"/>
                </a:solidFill>
              </a:rPr>
              <a:t>Relative Scope of the Problem:</a:t>
            </a:r>
          </a:p>
          <a:p>
            <a:pPr algn="ctr"/>
            <a:r>
              <a:rPr lang="en-US" sz="3200" b="1" dirty="0">
                <a:solidFill>
                  <a:schemeClr val="tx2"/>
                </a:solidFill>
              </a:rPr>
              <a:t>Opioids versus Alcohol</a:t>
            </a:r>
          </a:p>
          <a:p>
            <a:pPr algn="ctr"/>
            <a:endParaRPr lang="en-US" sz="3200" b="1" dirty="0">
              <a:solidFill>
                <a:schemeClr val="tx2"/>
              </a:solidFill>
            </a:endParaRPr>
          </a:p>
        </p:txBody>
      </p:sp>
      <p:sp>
        <p:nvSpPr>
          <p:cNvPr id="8" name="TextBox 7">
            <a:extLst>
              <a:ext uri="{FF2B5EF4-FFF2-40B4-BE49-F238E27FC236}">
                <a16:creationId xmlns:a16="http://schemas.microsoft.com/office/drawing/2014/main" xmlns="" id="{47F34721-9440-A34E-BC41-AC6BAA06D1F0}"/>
              </a:ext>
            </a:extLst>
          </p:cNvPr>
          <p:cNvSpPr txBox="1"/>
          <p:nvPr/>
        </p:nvSpPr>
        <p:spPr>
          <a:xfrm>
            <a:off x="6339771" y="6581001"/>
            <a:ext cx="2804229" cy="276999"/>
          </a:xfrm>
          <a:prstGeom prst="rect">
            <a:avLst/>
          </a:prstGeom>
          <a:noFill/>
        </p:spPr>
        <p:txBody>
          <a:bodyPr wrap="none" rtlCol="0">
            <a:spAutoFit/>
          </a:bodyPr>
          <a:lstStyle/>
          <a:p>
            <a:r>
              <a:rPr lang="en-US" sz="1200" b="1" dirty="0">
                <a:solidFill>
                  <a:schemeClr val="tx2"/>
                </a:solidFill>
              </a:rPr>
              <a:t>Courtesy of Dr. Aaron White, NIAAA</a:t>
            </a:r>
          </a:p>
        </p:txBody>
      </p:sp>
      <p:sp>
        <p:nvSpPr>
          <p:cNvPr id="9" name="Line 4">
            <a:extLst>
              <a:ext uri="{FF2B5EF4-FFF2-40B4-BE49-F238E27FC236}">
                <a16:creationId xmlns:a16="http://schemas.microsoft.com/office/drawing/2014/main" xmlns="" id="{5F088AB0-0588-49B5-B28C-7E8671D83BED}"/>
              </a:ext>
            </a:extLst>
          </p:cNvPr>
          <p:cNvSpPr>
            <a:spLocks noChangeShapeType="1"/>
          </p:cNvSpPr>
          <p:nvPr/>
        </p:nvSpPr>
        <p:spPr bwMode="auto">
          <a:xfrm>
            <a:off x="723900" y="1143000"/>
            <a:ext cx="7696200"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latin typeface="Arial" charset="0"/>
              <a:ea typeface="ＭＳ Ｐゴシック" charset="0"/>
            </a:endParaRPr>
          </a:p>
        </p:txBody>
      </p:sp>
    </p:spTree>
    <p:extLst>
      <p:ext uri="{BB962C8B-B14F-4D97-AF65-F5344CB8AC3E}">
        <p14:creationId xmlns:p14="http://schemas.microsoft.com/office/powerpoint/2010/main" val="2134862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42532"/>
            <a:ext cx="9144000" cy="838200"/>
          </a:xfrm>
        </p:spPr>
        <p:txBody>
          <a:bodyPr/>
          <a:lstStyle/>
          <a:p>
            <a:r>
              <a:rPr lang="en-US" altLang="x-none" dirty="0"/>
              <a:t>Conceptual Framework:</a:t>
            </a:r>
            <a:r>
              <a:rPr lang="en-US" altLang="x-none" sz="2400" dirty="0"/>
              <a:t/>
            </a:r>
            <a:br>
              <a:rPr lang="en-US" altLang="x-none" sz="2400" dirty="0"/>
            </a:br>
            <a:r>
              <a:rPr lang="en-US" altLang="x-none" sz="2400" dirty="0"/>
              <a:t>Neurobiological Bases Driving Substance Use Disorders</a:t>
            </a:r>
            <a:endParaRPr lang="x-none" altLang="x-none" sz="2400" dirty="0"/>
          </a:p>
        </p:txBody>
      </p:sp>
      <p:grpSp>
        <p:nvGrpSpPr>
          <p:cNvPr id="3" name="Group 2">
            <a:extLst>
              <a:ext uri="{FF2B5EF4-FFF2-40B4-BE49-F238E27FC236}">
                <a16:creationId xmlns:a16="http://schemas.microsoft.com/office/drawing/2014/main" xmlns="" id="{EFC8E9CF-7AB1-4D80-960C-85B70710DB8C}"/>
              </a:ext>
            </a:extLst>
          </p:cNvPr>
          <p:cNvGrpSpPr/>
          <p:nvPr/>
        </p:nvGrpSpPr>
        <p:grpSpPr>
          <a:xfrm>
            <a:off x="846826" y="957232"/>
            <a:ext cx="7696200" cy="5715000"/>
            <a:chOff x="0" y="1277937"/>
            <a:chExt cx="7371360" cy="5427664"/>
          </a:xfrm>
        </p:grpSpPr>
        <p:pic>
          <p:nvPicPr>
            <p:cNvPr id="12289" name="Picture 3" descr="112116 Koob NIAAA slide2.jpg"/>
            <p:cNvPicPr>
              <a:picLocks noChangeAspect="1"/>
            </p:cNvPicPr>
            <p:nvPr/>
          </p:nvPicPr>
          <p:blipFill>
            <a:blip r:embed="rId3" cstate="print">
              <a:clrChange>
                <a:clrFrom>
                  <a:srgbClr val="271B2B"/>
                </a:clrFrom>
                <a:clrTo>
                  <a:srgbClr val="271B2B">
                    <a:alpha val="0"/>
                  </a:srgbClr>
                </a:clrTo>
              </a:clrChange>
              <a:extLst>
                <a:ext uri="{28A0092B-C50C-407E-A947-70E740481C1C}">
                  <a14:useLocalDpi xmlns:a14="http://schemas.microsoft.com/office/drawing/2010/main" val="0"/>
                </a:ext>
              </a:extLst>
            </a:blip>
            <a:srcRect/>
            <a:stretch>
              <a:fillRect/>
            </a:stretch>
          </p:blipFill>
          <p:spPr bwMode="auto">
            <a:xfrm>
              <a:off x="0" y="1277937"/>
              <a:ext cx="7097713" cy="542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133"/>
            <p:cNvSpPr/>
            <p:nvPr/>
          </p:nvSpPr>
          <p:spPr>
            <a:xfrm rot="1920000">
              <a:off x="2937473" y="4098490"/>
              <a:ext cx="4433887" cy="2209800"/>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en-US" b="1" dirty="0">
                <a:solidFill>
                  <a:schemeClr val="bg2"/>
                </a:solidFill>
              </a:endParaRPr>
            </a:p>
          </p:txBody>
        </p:sp>
      </p:grpSp>
      <p:sp>
        <p:nvSpPr>
          <p:cNvPr id="5" name="Line 4">
            <a:extLst>
              <a:ext uri="{FF2B5EF4-FFF2-40B4-BE49-F238E27FC236}">
                <a16:creationId xmlns:a16="http://schemas.microsoft.com/office/drawing/2014/main" xmlns="" id="{B0896D49-718B-4BA3-A0EE-71F3B38ADFC9}"/>
              </a:ext>
            </a:extLst>
          </p:cNvPr>
          <p:cNvSpPr>
            <a:spLocks noChangeShapeType="1"/>
          </p:cNvSpPr>
          <p:nvPr/>
        </p:nvSpPr>
        <p:spPr bwMode="auto">
          <a:xfrm>
            <a:off x="723900" y="935666"/>
            <a:ext cx="7696200"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latin typeface="Arial" charset="0"/>
              <a:ea typeface="ＭＳ Ｐゴシック" charset="0"/>
            </a:endParaRPr>
          </a:p>
        </p:txBody>
      </p:sp>
    </p:spTree>
    <p:extLst>
      <p:ext uri="{BB962C8B-B14F-4D97-AF65-F5344CB8AC3E}">
        <p14:creationId xmlns:p14="http://schemas.microsoft.com/office/powerpoint/2010/main" val="2401429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descr="050319 Koob NIAAA fig22.jpg"/>
          <p:cNvPicPr>
            <a:picLocks noChangeAspect="1"/>
          </p:cNvPicPr>
          <p:nvPr/>
        </p:nvPicPr>
        <p:blipFill>
          <a:blip r:embed="rId3">
            <a:clrChange>
              <a:clrFrom>
                <a:srgbClr val="271C2A"/>
              </a:clrFrom>
              <a:clrTo>
                <a:srgbClr val="271C2A">
                  <a:alpha val="0"/>
                </a:srgbClr>
              </a:clrTo>
            </a:clrChange>
          </a:blip>
          <a:stretch>
            <a:fillRect/>
          </a:stretch>
        </p:blipFill>
        <p:spPr>
          <a:xfrm>
            <a:off x="240792" y="1356360"/>
            <a:ext cx="8662416" cy="4663440"/>
          </a:xfrm>
          <a:prstGeom prst="rect">
            <a:avLst/>
          </a:prstGeom>
        </p:spPr>
      </p:pic>
      <p:sp>
        <p:nvSpPr>
          <p:cNvPr id="44" name="Title 1"/>
          <p:cNvSpPr txBox="1">
            <a:spLocks/>
          </p:cNvSpPr>
          <p:nvPr/>
        </p:nvSpPr>
        <p:spPr>
          <a:xfrm>
            <a:off x="0" y="0"/>
            <a:ext cx="9144000" cy="1427236"/>
          </a:xfrm>
          <a:prstGeom prst="rect">
            <a:avLst/>
          </a:prstGeom>
        </p:spPr>
        <p:txBody>
          <a:bodyPr/>
          <a:lstStyle/>
          <a:p>
            <a:pPr lvl="0" algn="ctr">
              <a:spcBef>
                <a:spcPct val="0"/>
              </a:spcBef>
              <a:defRPr/>
            </a:pPr>
            <a:r>
              <a:rPr lang="en-US" sz="2400" b="1" kern="0" dirty="0">
                <a:solidFill>
                  <a:srgbClr val="FFFF00"/>
                </a:solidFill>
                <a:ea typeface="ＭＳ Ｐゴシック" charset="0"/>
              </a:rPr>
              <a:t>Addictions Neuroclinical Assessment: </a:t>
            </a:r>
            <a:endParaRPr kumimoji="0" lang="en-US" sz="2400" b="1" i="0" u="none" strike="noStrike" kern="0" cap="none" spc="0" normalizeH="0" baseline="0" noProof="0" dirty="0">
              <a:ln>
                <a:noFill/>
              </a:ln>
              <a:solidFill>
                <a:srgbClr val="FFFF00"/>
              </a:solidFill>
              <a:effectLst/>
              <a:uLnTx/>
              <a:uFillTx/>
              <a:latin typeface="Arial"/>
              <a:ea typeface="ＭＳ Ｐゴシック"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latin typeface="Arial"/>
                <a:ea typeface="ＭＳ Ｐゴシック" charset="0"/>
              </a:rPr>
              <a:t>Associations with Neurocircuits Provides a Framework for improved Diagnosis, Prevention and Treatment</a:t>
            </a:r>
            <a:endParaRPr kumimoji="0" lang="en-US" sz="2800" b="1" i="0" u="none" strike="noStrike" kern="0" cap="none" spc="0" normalizeH="0" baseline="0" noProof="0" dirty="0">
              <a:ln>
                <a:noFill/>
              </a:ln>
              <a:solidFill>
                <a:srgbClr val="FFFF00"/>
              </a:solidFill>
              <a:effectLst/>
              <a:uLnTx/>
              <a:uFillTx/>
              <a:latin typeface="Arial"/>
              <a:ea typeface="ＭＳ Ｐゴシック" charset="0"/>
            </a:endParaRPr>
          </a:p>
        </p:txBody>
      </p:sp>
      <p:sp>
        <p:nvSpPr>
          <p:cNvPr id="153" name="Rectangle 152"/>
          <p:cNvSpPr/>
          <p:nvPr/>
        </p:nvSpPr>
        <p:spPr>
          <a:xfrm>
            <a:off x="449802" y="5791200"/>
            <a:ext cx="3532187" cy="25391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dirty="0">
                <a:ln>
                  <a:noFill/>
                </a:ln>
                <a:effectLst/>
                <a:uLnTx/>
                <a:uFillTx/>
                <a:latin typeface="Arial" pitchFamily="34" charset="0"/>
                <a:ea typeface="ＭＳ Ｐゴシック" charset="0"/>
                <a:cs typeface="Arial" pitchFamily="34" charset="0"/>
              </a:rPr>
              <a:t>Adapted from Koob. </a:t>
            </a:r>
            <a:r>
              <a:rPr kumimoji="0" lang="en-US" sz="1050" b="1" u="sng" strike="noStrike" kern="1200" cap="none" spc="0" normalizeH="0" baseline="0" noProof="0" dirty="0">
                <a:ln>
                  <a:noFill/>
                </a:ln>
                <a:effectLst/>
                <a:uLnTx/>
                <a:uFillTx/>
                <a:latin typeface="Arial" pitchFamily="34" charset="0"/>
                <a:ea typeface="ＭＳ Ｐゴシック" charset="0"/>
                <a:cs typeface="Arial" pitchFamily="34" charset="0"/>
              </a:rPr>
              <a:t>Curr Top Behav Neurosci.</a:t>
            </a:r>
            <a:r>
              <a:rPr kumimoji="0" lang="en-US" sz="1050" b="1" strike="noStrike" kern="1200" cap="none" spc="0" normalizeH="0" baseline="0" noProof="0" dirty="0">
                <a:ln>
                  <a:noFill/>
                </a:ln>
                <a:effectLst/>
                <a:uLnTx/>
                <a:uFillTx/>
                <a:latin typeface="Arial" pitchFamily="34" charset="0"/>
                <a:ea typeface="ＭＳ Ｐゴシック" charset="0"/>
                <a:cs typeface="Arial" pitchFamily="34" charset="0"/>
              </a:rPr>
              <a:t> </a:t>
            </a:r>
            <a:r>
              <a:rPr kumimoji="0" lang="en-US" sz="1050" b="1" u="none" strike="noStrike" kern="1200" cap="none" spc="0" normalizeH="0" baseline="0" noProof="0" dirty="0">
                <a:ln>
                  <a:noFill/>
                </a:ln>
                <a:effectLst/>
                <a:uLnTx/>
                <a:uFillTx/>
                <a:latin typeface="Arial" pitchFamily="34" charset="0"/>
                <a:ea typeface="ＭＳ Ｐゴシック" charset="0"/>
                <a:cs typeface="Arial" pitchFamily="34" charset="0"/>
              </a:rPr>
              <a:t>2011</a:t>
            </a:r>
          </a:p>
        </p:txBody>
      </p:sp>
      <p:sp>
        <p:nvSpPr>
          <p:cNvPr id="22" name="TextBox 21">
            <a:extLst>
              <a:ext uri="{FF2B5EF4-FFF2-40B4-BE49-F238E27FC236}">
                <a16:creationId xmlns:a16="http://schemas.microsoft.com/office/drawing/2014/main" xmlns="" id="{A37C6B0A-B6C4-EE4E-9FBD-B876131E9FAC}"/>
              </a:ext>
            </a:extLst>
          </p:cNvPr>
          <p:cNvSpPr txBox="1"/>
          <p:nvPr/>
        </p:nvSpPr>
        <p:spPr>
          <a:xfrm>
            <a:off x="152400" y="6400800"/>
            <a:ext cx="8991599" cy="461665"/>
          </a:xfrm>
          <a:prstGeom prst="rect">
            <a:avLst/>
          </a:prstGeom>
          <a:noFill/>
        </p:spPr>
        <p:txBody>
          <a:bodyPr wrap="square" rtlCol="0">
            <a:spAutoFit/>
          </a:bodyPr>
          <a:lstStyle/>
          <a:p>
            <a:pPr algn="r"/>
            <a:r>
              <a:rPr lang="en-US" sz="1200" b="1" dirty="0">
                <a:solidFill>
                  <a:schemeClr val="tx2"/>
                </a:solidFill>
              </a:rPr>
              <a:t>Modified from: Kwako LE, Momenan R, Litten RZ, Koob GF, Goldman D. Addictions </a:t>
            </a:r>
            <a:r>
              <a:rPr lang="en-US" sz="1200" b="1" dirty="0" err="1">
                <a:solidFill>
                  <a:schemeClr val="tx2"/>
                </a:solidFill>
              </a:rPr>
              <a:t>neuroclinical</a:t>
            </a:r>
            <a:r>
              <a:rPr lang="en-US" sz="1200" b="1" dirty="0">
                <a:solidFill>
                  <a:schemeClr val="tx2"/>
                </a:solidFill>
              </a:rPr>
              <a:t> assessment:</a:t>
            </a:r>
          </a:p>
          <a:p>
            <a:pPr algn="r"/>
            <a:r>
              <a:rPr lang="en-US" sz="1200" b="1" dirty="0">
                <a:solidFill>
                  <a:schemeClr val="tx2"/>
                </a:solidFill>
              </a:rPr>
              <a:t>a neuroscience-based framework for addictive disorders. </a:t>
            </a:r>
            <a:r>
              <a:rPr lang="en-US" sz="1200" b="1" u="sng" dirty="0">
                <a:solidFill>
                  <a:schemeClr val="tx2"/>
                </a:solidFill>
              </a:rPr>
              <a:t>Biological Psychiatry</a:t>
            </a:r>
            <a:r>
              <a:rPr lang="en-US" sz="1200" b="1" dirty="0">
                <a:solidFill>
                  <a:schemeClr val="tx2"/>
                </a:solidFill>
              </a:rPr>
              <a:t>, 2016, 80:179-189</a:t>
            </a:r>
          </a:p>
        </p:txBody>
      </p:sp>
      <p:sp>
        <p:nvSpPr>
          <p:cNvPr id="6" name="Line 4">
            <a:extLst>
              <a:ext uri="{FF2B5EF4-FFF2-40B4-BE49-F238E27FC236}">
                <a16:creationId xmlns:a16="http://schemas.microsoft.com/office/drawing/2014/main" xmlns="" id="{69DB617D-63A5-4168-9EAF-657AE6F3B661}"/>
              </a:ext>
            </a:extLst>
          </p:cNvPr>
          <p:cNvSpPr>
            <a:spLocks noChangeShapeType="1"/>
          </p:cNvSpPr>
          <p:nvPr/>
        </p:nvSpPr>
        <p:spPr bwMode="auto">
          <a:xfrm>
            <a:off x="723900" y="1219200"/>
            <a:ext cx="7696200"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latin typeface="Arial" charset="0"/>
              <a:ea typeface="ＭＳ Ｐゴシック" charset="0"/>
            </a:endParaRPr>
          </a:p>
        </p:txBody>
      </p:sp>
    </p:spTree>
    <p:extLst>
      <p:ext uri="{BB962C8B-B14F-4D97-AF65-F5344CB8AC3E}">
        <p14:creationId xmlns:p14="http://schemas.microsoft.com/office/powerpoint/2010/main" val="15955728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08FE22C-5B43-4B1D-9A22-0BA37544582F}"/>
              </a:ext>
            </a:extLst>
          </p:cNvPr>
          <p:cNvSpPr/>
          <p:nvPr/>
        </p:nvSpPr>
        <p:spPr>
          <a:xfrm>
            <a:off x="297690" y="1249263"/>
            <a:ext cx="3283710" cy="4770537"/>
          </a:xfrm>
          <a:prstGeom prst="rect">
            <a:avLst/>
          </a:prstGeom>
        </p:spPr>
        <p:txBody>
          <a:bodyPr wrap="square">
            <a:spAutoFit/>
          </a:bodyPr>
          <a:lstStyle/>
          <a:p>
            <a:r>
              <a:rPr lang="en-US" sz="1600" b="1" dirty="0"/>
              <a:t>This study examined three key neurobiological domains that are critical to the addiction cycle (</a:t>
            </a:r>
            <a:r>
              <a:rPr lang="en-US" sz="1600" b="1" dirty="0">
                <a:solidFill>
                  <a:schemeClr val="tx2"/>
                </a:solidFill>
              </a:rPr>
              <a:t>incentive salience, negative emotionality, and executive function</a:t>
            </a:r>
            <a:r>
              <a:rPr lang="en-US" sz="1600" b="1" dirty="0"/>
              <a:t>) in a large, diverse clinical sample of individuals representing the spectrum of AUD.</a:t>
            </a:r>
          </a:p>
          <a:p>
            <a:endParaRPr lang="en-US" sz="1600" b="1" dirty="0"/>
          </a:p>
          <a:p>
            <a:r>
              <a:rPr lang="en-US" sz="1600" b="1" dirty="0"/>
              <a:t>Measures of addiction, personality, cognition, behavior, and exposure to early-life stress were collected. Using a multiple indicators, multiple causes approach, the study confirmed the relevance of the three neurofunctional domains to AUD. </a:t>
            </a:r>
            <a:endParaRPr lang="en-US" sz="1600" b="1" dirty="0">
              <a:effectLst/>
            </a:endParaRPr>
          </a:p>
        </p:txBody>
      </p:sp>
      <p:sp>
        <p:nvSpPr>
          <p:cNvPr id="5" name="Title 3"/>
          <p:cNvSpPr>
            <a:spLocks noGrp="1"/>
          </p:cNvSpPr>
          <p:nvPr>
            <p:ph type="title"/>
          </p:nvPr>
        </p:nvSpPr>
        <p:spPr>
          <a:xfrm>
            <a:off x="0" y="86833"/>
            <a:ext cx="9144000" cy="814236"/>
          </a:xfrm>
        </p:spPr>
        <p:txBody>
          <a:bodyPr/>
          <a:lstStyle/>
          <a:p>
            <a:r>
              <a:rPr lang="en-US" sz="2600" dirty="0"/>
              <a:t>Update: Validation of Three Neurofunctional Domains</a:t>
            </a:r>
            <a:br>
              <a:rPr lang="en-US" sz="2600" dirty="0"/>
            </a:br>
            <a:r>
              <a:rPr lang="en-US" sz="2600" dirty="0"/>
              <a:t>in AUD by Deep Behavioral Phenotyping</a:t>
            </a:r>
          </a:p>
        </p:txBody>
      </p:sp>
      <p:sp>
        <p:nvSpPr>
          <p:cNvPr id="6" name="Rectangle 5"/>
          <p:cNvSpPr/>
          <p:nvPr/>
        </p:nvSpPr>
        <p:spPr>
          <a:xfrm>
            <a:off x="1905000" y="6448928"/>
            <a:ext cx="7284402" cy="400110"/>
          </a:xfrm>
          <a:prstGeom prst="rect">
            <a:avLst/>
          </a:prstGeom>
        </p:spPr>
        <p:txBody>
          <a:bodyPr wrap="square">
            <a:spAutoFit/>
          </a:bodyPr>
          <a:lstStyle/>
          <a:p>
            <a:pPr algn="r"/>
            <a:r>
              <a:rPr lang="en-US" sz="1000" b="1" dirty="0">
                <a:solidFill>
                  <a:schemeClr val="tx2"/>
                </a:solidFill>
              </a:rPr>
              <a:t>From: </a:t>
            </a:r>
            <a:r>
              <a:rPr lang="en-US" sz="1000" b="1" dirty="0" err="1">
                <a:solidFill>
                  <a:schemeClr val="tx2"/>
                </a:solidFill>
              </a:rPr>
              <a:t>Kwako</a:t>
            </a:r>
            <a:r>
              <a:rPr lang="en-US" sz="1000" b="1" dirty="0">
                <a:solidFill>
                  <a:schemeClr val="tx2"/>
                </a:solidFill>
              </a:rPr>
              <a:t> LE, Schwandt ML, Ramchandani VA, </a:t>
            </a:r>
            <a:r>
              <a:rPr lang="en-US" sz="1000" b="1" dirty="0" err="1">
                <a:solidFill>
                  <a:schemeClr val="tx2"/>
                </a:solidFill>
              </a:rPr>
              <a:t>Diazgranados</a:t>
            </a:r>
            <a:r>
              <a:rPr lang="en-US" sz="1000" b="1" dirty="0">
                <a:solidFill>
                  <a:schemeClr val="tx2"/>
                </a:solidFill>
              </a:rPr>
              <a:t> N, Koob GF, Volkow ND, Blanco C, and Goldman D. Neurofunctional domains derived from deep behavioral phenotyping in alcohol use disorder. Am J Psychiatry. 2019</a:t>
            </a:r>
          </a:p>
        </p:txBody>
      </p:sp>
      <p:grpSp>
        <p:nvGrpSpPr>
          <p:cNvPr id="355" name="Group 354">
            <a:extLst>
              <a:ext uri="{FF2B5EF4-FFF2-40B4-BE49-F238E27FC236}">
                <a16:creationId xmlns:a16="http://schemas.microsoft.com/office/drawing/2014/main" xmlns="" id="{5EF53074-B5C3-4C41-86E7-D4B90FF8A6D6}"/>
              </a:ext>
            </a:extLst>
          </p:cNvPr>
          <p:cNvGrpSpPr/>
          <p:nvPr/>
        </p:nvGrpSpPr>
        <p:grpSpPr>
          <a:xfrm>
            <a:off x="2743200" y="1219200"/>
            <a:ext cx="6324600" cy="4967912"/>
            <a:chOff x="3181302" y="1086487"/>
            <a:chExt cx="6324600" cy="4967912"/>
          </a:xfrm>
        </p:grpSpPr>
        <p:sp>
          <p:nvSpPr>
            <p:cNvPr id="18" name="TextBox 17">
              <a:extLst>
                <a:ext uri="{FF2B5EF4-FFF2-40B4-BE49-F238E27FC236}">
                  <a16:creationId xmlns:a16="http://schemas.microsoft.com/office/drawing/2014/main" xmlns="" id="{BA6ED34E-6A9A-4658-B459-B011B72E802F}"/>
                </a:ext>
              </a:extLst>
            </p:cNvPr>
            <p:cNvSpPr txBox="1"/>
            <p:nvPr/>
          </p:nvSpPr>
          <p:spPr>
            <a:xfrm>
              <a:off x="5938686" y="5172106"/>
              <a:ext cx="1097280" cy="523220"/>
            </a:xfrm>
            <a:prstGeom prst="rect">
              <a:avLst/>
            </a:prstGeom>
            <a:solidFill>
              <a:srgbClr val="6699FF"/>
            </a:solidFill>
          </p:spPr>
          <p:txBody>
            <a:bodyPr wrap="square" rtlCol="0">
              <a:spAutoFit/>
            </a:bodyPr>
            <a:lstStyle/>
            <a:p>
              <a:pPr algn="ctr"/>
              <a:r>
                <a:rPr lang="en-US" sz="1400" b="1" dirty="0"/>
                <a:t>Incentive Salience</a:t>
              </a:r>
            </a:p>
          </p:txBody>
        </p:sp>
        <p:sp>
          <p:nvSpPr>
            <p:cNvPr id="20" name="TextBox 19">
              <a:extLst>
                <a:ext uri="{FF2B5EF4-FFF2-40B4-BE49-F238E27FC236}">
                  <a16:creationId xmlns:a16="http://schemas.microsoft.com/office/drawing/2014/main" xmlns="" id="{45154E03-9A97-4355-8655-8A7E34202824}"/>
                </a:ext>
              </a:extLst>
            </p:cNvPr>
            <p:cNvSpPr txBox="1"/>
            <p:nvPr/>
          </p:nvSpPr>
          <p:spPr>
            <a:xfrm>
              <a:off x="5947708" y="3580035"/>
              <a:ext cx="1079236" cy="523220"/>
            </a:xfrm>
            <a:prstGeom prst="rect">
              <a:avLst/>
            </a:prstGeom>
            <a:solidFill>
              <a:srgbClr val="00B050"/>
            </a:solidFill>
          </p:spPr>
          <p:txBody>
            <a:bodyPr wrap="square" rtlCol="0">
              <a:spAutoFit/>
            </a:bodyPr>
            <a:lstStyle/>
            <a:p>
              <a:pPr algn="ctr"/>
              <a:r>
                <a:rPr lang="en-US" sz="1400" b="1" dirty="0"/>
                <a:t>Executive Function</a:t>
              </a:r>
            </a:p>
          </p:txBody>
        </p:sp>
        <p:sp>
          <p:nvSpPr>
            <p:cNvPr id="21" name="TextBox 20">
              <a:extLst>
                <a:ext uri="{FF2B5EF4-FFF2-40B4-BE49-F238E27FC236}">
                  <a16:creationId xmlns:a16="http://schemas.microsoft.com/office/drawing/2014/main" xmlns="" id="{D150D407-A05E-4343-BED7-B471A6C2AFD1}"/>
                </a:ext>
              </a:extLst>
            </p:cNvPr>
            <p:cNvSpPr txBox="1"/>
            <p:nvPr/>
          </p:nvSpPr>
          <p:spPr>
            <a:xfrm>
              <a:off x="5858411" y="1895663"/>
              <a:ext cx="1257830" cy="523220"/>
            </a:xfrm>
            <a:prstGeom prst="rect">
              <a:avLst/>
            </a:prstGeom>
            <a:solidFill>
              <a:srgbClr val="FF0000"/>
            </a:solidFill>
          </p:spPr>
          <p:txBody>
            <a:bodyPr wrap="square" rtlCol="0">
              <a:spAutoFit/>
            </a:bodyPr>
            <a:lstStyle/>
            <a:p>
              <a:pPr algn="ctr"/>
              <a:r>
                <a:rPr lang="en-US" sz="1400" b="1" dirty="0"/>
                <a:t>Negative Emotionality</a:t>
              </a:r>
            </a:p>
          </p:txBody>
        </p:sp>
        <p:sp>
          <p:nvSpPr>
            <p:cNvPr id="22" name="TextBox 21">
              <a:extLst>
                <a:ext uri="{FF2B5EF4-FFF2-40B4-BE49-F238E27FC236}">
                  <a16:creationId xmlns:a16="http://schemas.microsoft.com/office/drawing/2014/main" xmlns="" id="{9498CB6A-F393-4166-868A-451C835C1842}"/>
                </a:ext>
              </a:extLst>
            </p:cNvPr>
            <p:cNvSpPr txBox="1"/>
            <p:nvPr/>
          </p:nvSpPr>
          <p:spPr>
            <a:xfrm>
              <a:off x="3181302" y="1633898"/>
              <a:ext cx="2117103" cy="938719"/>
            </a:xfrm>
            <a:prstGeom prst="rect">
              <a:avLst/>
            </a:prstGeom>
            <a:noFill/>
          </p:spPr>
          <p:txBody>
            <a:bodyPr wrap="square" rtlCol="0">
              <a:spAutoFit/>
            </a:bodyPr>
            <a:lstStyle/>
            <a:p>
              <a:pPr algn="r"/>
              <a:r>
                <a:rPr lang="en-US" sz="1100" dirty="0"/>
                <a:t>AUD diagnosis</a:t>
              </a:r>
            </a:p>
            <a:p>
              <a:pPr algn="r"/>
              <a:r>
                <a:rPr lang="en-US" sz="1100" dirty="0"/>
                <a:t>Gender</a:t>
              </a:r>
            </a:p>
            <a:p>
              <a:pPr algn="r"/>
              <a:r>
                <a:rPr lang="en-US" sz="1100" dirty="0"/>
                <a:t>Emotional abuse</a:t>
              </a:r>
            </a:p>
            <a:p>
              <a:pPr algn="r"/>
              <a:r>
                <a:rPr lang="en-US" sz="1100" dirty="0"/>
                <a:t>Sexual abuse</a:t>
              </a:r>
            </a:p>
            <a:p>
              <a:pPr algn="r"/>
              <a:r>
                <a:rPr lang="en-US" sz="1100" dirty="0"/>
                <a:t>Emotional neglect</a:t>
              </a:r>
            </a:p>
          </p:txBody>
        </p:sp>
        <p:sp>
          <p:nvSpPr>
            <p:cNvPr id="23" name="TextBox 22">
              <a:extLst>
                <a:ext uri="{FF2B5EF4-FFF2-40B4-BE49-F238E27FC236}">
                  <a16:creationId xmlns:a16="http://schemas.microsoft.com/office/drawing/2014/main" xmlns="" id="{BF3967B0-39DC-4E61-9E88-137A5F63310B}"/>
                </a:ext>
              </a:extLst>
            </p:cNvPr>
            <p:cNvSpPr txBox="1"/>
            <p:nvPr/>
          </p:nvSpPr>
          <p:spPr>
            <a:xfrm>
              <a:off x="7456754" y="1609935"/>
              <a:ext cx="1470753" cy="1107996"/>
            </a:xfrm>
            <a:prstGeom prst="rect">
              <a:avLst/>
            </a:prstGeom>
            <a:noFill/>
          </p:spPr>
          <p:txBody>
            <a:bodyPr wrap="square" rtlCol="0">
              <a:spAutoFit/>
            </a:bodyPr>
            <a:lstStyle/>
            <a:p>
              <a:r>
                <a:rPr lang="en-US" sz="1100" dirty="0"/>
                <a:t>Positive urgency</a:t>
              </a:r>
            </a:p>
            <a:p>
              <a:r>
                <a:rPr lang="en-US" sz="1100" dirty="0"/>
                <a:t>Neuroticism</a:t>
              </a:r>
            </a:p>
            <a:p>
              <a:r>
                <a:rPr lang="en-US" sz="1100" dirty="0"/>
                <a:t>Extraversion</a:t>
              </a:r>
            </a:p>
            <a:p>
              <a:r>
                <a:rPr lang="en-US" sz="1100" dirty="0"/>
                <a:t>Agreeableness</a:t>
              </a:r>
            </a:p>
            <a:p>
              <a:r>
                <a:rPr lang="en-US" sz="1100" dirty="0"/>
                <a:t>Trait anxiety</a:t>
              </a:r>
            </a:p>
            <a:p>
              <a:r>
                <a:rPr lang="en-US" sz="1100" dirty="0"/>
                <a:t>Aggression </a:t>
              </a:r>
            </a:p>
          </p:txBody>
        </p:sp>
        <p:sp>
          <p:nvSpPr>
            <p:cNvPr id="24" name="TextBox 23">
              <a:extLst>
                <a:ext uri="{FF2B5EF4-FFF2-40B4-BE49-F238E27FC236}">
                  <a16:creationId xmlns:a16="http://schemas.microsoft.com/office/drawing/2014/main" xmlns="" id="{B638930F-7DD4-435F-A268-074F76D00CFB}"/>
                </a:ext>
              </a:extLst>
            </p:cNvPr>
            <p:cNvSpPr txBox="1"/>
            <p:nvPr/>
          </p:nvSpPr>
          <p:spPr>
            <a:xfrm>
              <a:off x="3181302" y="3301528"/>
              <a:ext cx="2117103" cy="1107996"/>
            </a:xfrm>
            <a:prstGeom prst="rect">
              <a:avLst/>
            </a:prstGeom>
            <a:noFill/>
          </p:spPr>
          <p:txBody>
            <a:bodyPr wrap="square" rtlCol="0">
              <a:spAutoFit/>
            </a:bodyPr>
            <a:lstStyle/>
            <a:p>
              <a:pPr algn="r"/>
              <a:r>
                <a:rPr lang="en-US" sz="1100" dirty="0"/>
                <a:t>AUD diagnosis</a:t>
              </a:r>
            </a:p>
            <a:p>
              <a:pPr algn="r"/>
              <a:r>
                <a:rPr lang="en-US" sz="1100" dirty="0"/>
                <a:t>Race</a:t>
              </a:r>
            </a:p>
            <a:p>
              <a:pPr algn="r"/>
              <a:r>
                <a:rPr lang="en-US" sz="1100" dirty="0"/>
                <a:t>Emotional abuse</a:t>
              </a:r>
            </a:p>
            <a:p>
              <a:pPr algn="r"/>
              <a:r>
                <a:rPr lang="en-US" sz="1100" dirty="0"/>
                <a:t>Sexual abuse</a:t>
              </a:r>
            </a:p>
            <a:p>
              <a:pPr algn="r"/>
              <a:r>
                <a:rPr lang="en-US" sz="1100" dirty="0"/>
                <a:t>Family history</a:t>
              </a:r>
            </a:p>
            <a:p>
              <a:pPr algn="r"/>
              <a:r>
                <a:rPr lang="en-US" sz="1100" dirty="0"/>
                <a:t>Age at first drink</a:t>
              </a:r>
            </a:p>
          </p:txBody>
        </p:sp>
        <p:sp>
          <p:nvSpPr>
            <p:cNvPr id="25" name="TextBox 24">
              <a:extLst>
                <a:ext uri="{FF2B5EF4-FFF2-40B4-BE49-F238E27FC236}">
                  <a16:creationId xmlns:a16="http://schemas.microsoft.com/office/drawing/2014/main" xmlns="" id="{70F8BD51-2D6E-470D-8C5E-B2B8731F7340}"/>
                </a:ext>
              </a:extLst>
            </p:cNvPr>
            <p:cNvSpPr txBox="1"/>
            <p:nvPr/>
          </p:nvSpPr>
          <p:spPr>
            <a:xfrm>
              <a:off x="7456754" y="3095287"/>
              <a:ext cx="1864767" cy="1615827"/>
            </a:xfrm>
            <a:prstGeom prst="rect">
              <a:avLst/>
            </a:prstGeom>
            <a:noFill/>
          </p:spPr>
          <p:txBody>
            <a:bodyPr wrap="square" rtlCol="0">
              <a:spAutoFit/>
            </a:bodyPr>
            <a:lstStyle/>
            <a:p>
              <a:r>
                <a:rPr lang="en-US" sz="1100" dirty="0"/>
                <a:t>ADHD</a:t>
              </a:r>
            </a:p>
            <a:p>
              <a:r>
                <a:rPr lang="en-US" sz="1100" dirty="0"/>
                <a:t>Attentional impulsivity</a:t>
              </a:r>
            </a:p>
            <a:p>
              <a:r>
                <a:rPr lang="en-US" sz="1100" dirty="0"/>
                <a:t>Motor impulsivity</a:t>
              </a:r>
            </a:p>
            <a:p>
              <a:r>
                <a:rPr lang="en-US" sz="1100" dirty="0"/>
                <a:t>Non-planning impulsivity</a:t>
              </a:r>
            </a:p>
            <a:p>
              <a:r>
                <a:rPr lang="en-US" sz="1100" dirty="0"/>
                <a:t>Conscientiousness</a:t>
              </a:r>
            </a:p>
            <a:p>
              <a:r>
                <a:rPr lang="en-US" sz="1100" dirty="0"/>
                <a:t>Negative urgency</a:t>
              </a:r>
            </a:p>
            <a:p>
              <a:r>
                <a:rPr lang="en-US" sz="1100" dirty="0"/>
                <a:t>Premeditation</a:t>
              </a:r>
            </a:p>
            <a:p>
              <a:r>
                <a:rPr lang="en-US" sz="1100" dirty="0"/>
                <a:t>Perseverance</a:t>
              </a:r>
            </a:p>
            <a:p>
              <a:r>
                <a:rPr lang="en-US" sz="1100" dirty="0"/>
                <a:t>Positive urgency</a:t>
              </a:r>
            </a:p>
          </p:txBody>
        </p:sp>
        <p:sp>
          <p:nvSpPr>
            <p:cNvPr id="26" name="TextBox 25">
              <a:extLst>
                <a:ext uri="{FF2B5EF4-FFF2-40B4-BE49-F238E27FC236}">
                  <a16:creationId xmlns:a16="http://schemas.microsoft.com/office/drawing/2014/main" xmlns="" id="{C0FE3E52-248D-4114-B3B8-EBD77487AE6C}"/>
                </a:ext>
              </a:extLst>
            </p:cNvPr>
            <p:cNvSpPr txBox="1"/>
            <p:nvPr/>
          </p:nvSpPr>
          <p:spPr>
            <a:xfrm>
              <a:off x="7487552" y="4946403"/>
              <a:ext cx="2018350" cy="1107996"/>
            </a:xfrm>
            <a:prstGeom prst="rect">
              <a:avLst/>
            </a:prstGeom>
            <a:noFill/>
          </p:spPr>
          <p:txBody>
            <a:bodyPr wrap="square" rtlCol="0">
              <a:spAutoFit/>
            </a:bodyPr>
            <a:lstStyle/>
            <a:p>
              <a:r>
                <a:rPr lang="en-US" sz="1100" dirty="0"/>
                <a:t>MADRS depression</a:t>
              </a:r>
            </a:p>
            <a:p>
              <a:r>
                <a:rPr lang="en-US" sz="1100" dirty="0"/>
                <a:t>Trait anxiety</a:t>
              </a:r>
            </a:p>
            <a:p>
              <a:r>
                <a:rPr lang="en-US" sz="1100" dirty="0"/>
                <a:t>Distress when unable to drink</a:t>
              </a:r>
            </a:p>
            <a:p>
              <a:r>
                <a:rPr lang="en-US" sz="1100" dirty="0"/>
                <a:t>Preoccupation with alcohol</a:t>
              </a:r>
            </a:p>
            <a:p>
              <a:r>
                <a:rPr lang="en-US" sz="1100" dirty="0"/>
                <a:t>Time thinking about alcohol</a:t>
              </a:r>
            </a:p>
            <a:p>
              <a:r>
                <a:rPr lang="en-US" sz="1100" dirty="0"/>
                <a:t>Strength of urge to drink</a:t>
              </a:r>
            </a:p>
          </p:txBody>
        </p:sp>
        <p:sp>
          <p:nvSpPr>
            <p:cNvPr id="27" name="TextBox 26">
              <a:extLst>
                <a:ext uri="{FF2B5EF4-FFF2-40B4-BE49-F238E27FC236}">
                  <a16:creationId xmlns:a16="http://schemas.microsoft.com/office/drawing/2014/main" xmlns="" id="{B2ED41B1-666C-4DAA-BA45-0FDC3876F5C6}"/>
                </a:ext>
              </a:extLst>
            </p:cNvPr>
            <p:cNvSpPr txBox="1"/>
            <p:nvPr/>
          </p:nvSpPr>
          <p:spPr>
            <a:xfrm>
              <a:off x="3181302" y="5098909"/>
              <a:ext cx="2117103" cy="769441"/>
            </a:xfrm>
            <a:prstGeom prst="rect">
              <a:avLst/>
            </a:prstGeom>
            <a:noFill/>
          </p:spPr>
          <p:txBody>
            <a:bodyPr wrap="square" rtlCol="0">
              <a:spAutoFit/>
            </a:bodyPr>
            <a:lstStyle/>
            <a:p>
              <a:pPr algn="r"/>
              <a:r>
                <a:rPr lang="en-US" sz="1100" dirty="0"/>
                <a:t>AUD diagnosis</a:t>
              </a:r>
            </a:p>
            <a:p>
              <a:pPr algn="r"/>
              <a:r>
                <a:rPr lang="en-US" sz="1100" dirty="0"/>
                <a:t>Race</a:t>
              </a:r>
            </a:p>
            <a:p>
              <a:pPr algn="r"/>
              <a:r>
                <a:rPr lang="en-US" sz="1100" dirty="0"/>
                <a:t>Emotional abuse</a:t>
              </a:r>
            </a:p>
            <a:p>
              <a:pPr algn="r"/>
              <a:r>
                <a:rPr lang="en-US" sz="1100" dirty="0"/>
                <a:t>Emotional neglect</a:t>
              </a:r>
            </a:p>
          </p:txBody>
        </p:sp>
        <p:cxnSp>
          <p:nvCxnSpPr>
            <p:cNvPr id="29" name="Straight Arrow Connector 28">
              <a:extLst>
                <a:ext uri="{FF2B5EF4-FFF2-40B4-BE49-F238E27FC236}">
                  <a16:creationId xmlns:a16="http://schemas.microsoft.com/office/drawing/2014/main" xmlns="" id="{EA334FC8-7619-431E-961D-3168EA7699D3}"/>
                </a:ext>
              </a:extLst>
            </p:cNvPr>
            <p:cNvCxnSpPr>
              <a:cxnSpLocks/>
            </p:cNvCxnSpPr>
            <p:nvPr/>
          </p:nvCxnSpPr>
          <p:spPr bwMode="auto">
            <a:xfrm flipV="1">
              <a:off x="6995478" y="5073249"/>
              <a:ext cx="526053" cy="391513"/>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30" name="Straight Arrow Connector 29">
              <a:extLst>
                <a:ext uri="{FF2B5EF4-FFF2-40B4-BE49-F238E27FC236}">
                  <a16:creationId xmlns:a16="http://schemas.microsoft.com/office/drawing/2014/main" xmlns="" id="{CA78FB0B-7FE7-48ED-BD51-AEE1BE13E3C9}"/>
                </a:ext>
              </a:extLst>
            </p:cNvPr>
            <p:cNvCxnSpPr>
              <a:cxnSpLocks/>
            </p:cNvCxnSpPr>
            <p:nvPr/>
          </p:nvCxnSpPr>
          <p:spPr bwMode="auto">
            <a:xfrm flipV="1">
              <a:off x="6995478" y="5256160"/>
              <a:ext cx="526053" cy="203790"/>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31" name="Straight Arrow Connector 30">
              <a:extLst>
                <a:ext uri="{FF2B5EF4-FFF2-40B4-BE49-F238E27FC236}">
                  <a16:creationId xmlns:a16="http://schemas.microsoft.com/office/drawing/2014/main" xmlns="" id="{13098B3A-289F-4E00-B612-E99E66C72774}"/>
                </a:ext>
              </a:extLst>
            </p:cNvPr>
            <p:cNvCxnSpPr>
              <a:cxnSpLocks/>
            </p:cNvCxnSpPr>
            <p:nvPr/>
          </p:nvCxnSpPr>
          <p:spPr bwMode="auto">
            <a:xfrm flipV="1">
              <a:off x="6995478" y="5383730"/>
              <a:ext cx="526053" cy="76220"/>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34" name="Straight Arrow Connector 33">
              <a:extLst>
                <a:ext uri="{FF2B5EF4-FFF2-40B4-BE49-F238E27FC236}">
                  <a16:creationId xmlns:a16="http://schemas.microsoft.com/office/drawing/2014/main" xmlns="" id="{B9AE45BB-7A0F-4E99-AEAC-D07A43136E05}"/>
                </a:ext>
              </a:extLst>
            </p:cNvPr>
            <p:cNvCxnSpPr>
              <a:cxnSpLocks/>
            </p:cNvCxnSpPr>
            <p:nvPr/>
          </p:nvCxnSpPr>
          <p:spPr bwMode="auto">
            <a:xfrm>
              <a:off x="6995478" y="5464761"/>
              <a:ext cx="526053" cy="101188"/>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35" name="Straight Arrow Connector 34">
              <a:extLst>
                <a:ext uri="{FF2B5EF4-FFF2-40B4-BE49-F238E27FC236}">
                  <a16:creationId xmlns:a16="http://schemas.microsoft.com/office/drawing/2014/main" xmlns="" id="{AFA0DADE-0CF5-49CB-B3A0-5BD63D55BDBD}"/>
                </a:ext>
              </a:extLst>
            </p:cNvPr>
            <p:cNvCxnSpPr>
              <a:cxnSpLocks/>
            </p:cNvCxnSpPr>
            <p:nvPr/>
          </p:nvCxnSpPr>
          <p:spPr bwMode="auto">
            <a:xfrm>
              <a:off x="6995478" y="5464761"/>
              <a:ext cx="526053" cy="230565"/>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36" name="Straight Arrow Connector 35">
              <a:extLst>
                <a:ext uri="{FF2B5EF4-FFF2-40B4-BE49-F238E27FC236}">
                  <a16:creationId xmlns:a16="http://schemas.microsoft.com/office/drawing/2014/main" xmlns="" id="{1976A0FB-1C96-4CD5-8400-D949120D9AA3}"/>
                </a:ext>
              </a:extLst>
            </p:cNvPr>
            <p:cNvCxnSpPr>
              <a:cxnSpLocks/>
            </p:cNvCxnSpPr>
            <p:nvPr/>
          </p:nvCxnSpPr>
          <p:spPr bwMode="auto">
            <a:xfrm>
              <a:off x="6995478" y="5459949"/>
              <a:ext cx="549552" cy="422487"/>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41" name="Straight Arrow Connector 40">
              <a:extLst>
                <a:ext uri="{FF2B5EF4-FFF2-40B4-BE49-F238E27FC236}">
                  <a16:creationId xmlns:a16="http://schemas.microsoft.com/office/drawing/2014/main" xmlns="" id="{43A295F1-0E65-49C7-A93E-328BF1F1B18F}"/>
                </a:ext>
              </a:extLst>
            </p:cNvPr>
            <p:cNvCxnSpPr>
              <a:cxnSpLocks/>
            </p:cNvCxnSpPr>
            <p:nvPr/>
          </p:nvCxnSpPr>
          <p:spPr bwMode="auto">
            <a:xfrm flipV="1">
              <a:off x="6995478" y="3229429"/>
              <a:ext cx="529948" cy="612216"/>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43" name="Straight Arrow Connector 42">
              <a:extLst>
                <a:ext uri="{FF2B5EF4-FFF2-40B4-BE49-F238E27FC236}">
                  <a16:creationId xmlns:a16="http://schemas.microsoft.com/office/drawing/2014/main" xmlns="" id="{D83A3F9A-5389-467B-85D3-E421E20DDFF6}"/>
                </a:ext>
              </a:extLst>
            </p:cNvPr>
            <p:cNvCxnSpPr>
              <a:cxnSpLocks/>
            </p:cNvCxnSpPr>
            <p:nvPr/>
          </p:nvCxnSpPr>
          <p:spPr bwMode="auto">
            <a:xfrm flipV="1">
              <a:off x="6995478" y="3405087"/>
              <a:ext cx="521454" cy="436558"/>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44" name="Straight Arrow Connector 43">
              <a:extLst>
                <a:ext uri="{FF2B5EF4-FFF2-40B4-BE49-F238E27FC236}">
                  <a16:creationId xmlns:a16="http://schemas.microsoft.com/office/drawing/2014/main" xmlns="" id="{F1B8D0E1-C679-408B-99F0-83EB1347620A}"/>
                </a:ext>
              </a:extLst>
            </p:cNvPr>
            <p:cNvCxnSpPr>
              <a:cxnSpLocks/>
            </p:cNvCxnSpPr>
            <p:nvPr/>
          </p:nvCxnSpPr>
          <p:spPr bwMode="auto">
            <a:xfrm flipV="1">
              <a:off x="6995478" y="3561322"/>
              <a:ext cx="538442" cy="280323"/>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47" name="Straight Arrow Connector 46">
              <a:extLst>
                <a:ext uri="{FF2B5EF4-FFF2-40B4-BE49-F238E27FC236}">
                  <a16:creationId xmlns:a16="http://schemas.microsoft.com/office/drawing/2014/main" xmlns="" id="{F3D4EACA-81AA-4039-9926-4034A7240CC0}"/>
                </a:ext>
              </a:extLst>
            </p:cNvPr>
            <p:cNvCxnSpPr>
              <a:cxnSpLocks/>
            </p:cNvCxnSpPr>
            <p:nvPr/>
          </p:nvCxnSpPr>
          <p:spPr bwMode="auto">
            <a:xfrm flipV="1">
              <a:off x="6995478" y="3732882"/>
              <a:ext cx="529948" cy="108763"/>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48" name="Straight Arrow Connector 47">
              <a:extLst>
                <a:ext uri="{FF2B5EF4-FFF2-40B4-BE49-F238E27FC236}">
                  <a16:creationId xmlns:a16="http://schemas.microsoft.com/office/drawing/2014/main" xmlns="" id="{057E5362-2764-4CC5-95A8-DAF47C768FE6}"/>
                </a:ext>
              </a:extLst>
            </p:cNvPr>
            <p:cNvCxnSpPr>
              <a:cxnSpLocks/>
              <a:endCxn id="25" idx="1"/>
            </p:cNvCxnSpPr>
            <p:nvPr/>
          </p:nvCxnSpPr>
          <p:spPr bwMode="auto">
            <a:xfrm>
              <a:off x="6995478" y="3841645"/>
              <a:ext cx="548640" cy="61556"/>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51" name="Straight Arrow Connector 50">
              <a:extLst>
                <a:ext uri="{FF2B5EF4-FFF2-40B4-BE49-F238E27FC236}">
                  <a16:creationId xmlns:a16="http://schemas.microsoft.com/office/drawing/2014/main" xmlns="" id="{86F71BCB-7DFB-4A52-9303-E5C5FB61655F}"/>
                </a:ext>
              </a:extLst>
            </p:cNvPr>
            <p:cNvCxnSpPr>
              <a:cxnSpLocks/>
            </p:cNvCxnSpPr>
            <p:nvPr/>
          </p:nvCxnSpPr>
          <p:spPr bwMode="auto">
            <a:xfrm>
              <a:off x="6995478" y="3841645"/>
              <a:ext cx="521454" cy="218517"/>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54" name="Straight Arrow Connector 53">
              <a:extLst>
                <a:ext uri="{FF2B5EF4-FFF2-40B4-BE49-F238E27FC236}">
                  <a16:creationId xmlns:a16="http://schemas.microsoft.com/office/drawing/2014/main" xmlns="" id="{49D2DD05-3A1B-4F27-B159-7AC383F6A764}"/>
                </a:ext>
              </a:extLst>
            </p:cNvPr>
            <p:cNvCxnSpPr>
              <a:cxnSpLocks/>
            </p:cNvCxnSpPr>
            <p:nvPr/>
          </p:nvCxnSpPr>
          <p:spPr bwMode="auto">
            <a:xfrm>
              <a:off x="6995478" y="3841645"/>
              <a:ext cx="521454" cy="377356"/>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57" name="Straight Arrow Connector 56">
              <a:extLst>
                <a:ext uri="{FF2B5EF4-FFF2-40B4-BE49-F238E27FC236}">
                  <a16:creationId xmlns:a16="http://schemas.microsoft.com/office/drawing/2014/main" xmlns="" id="{D17F4677-3E57-4BD2-A80B-529F28462D41}"/>
                </a:ext>
              </a:extLst>
            </p:cNvPr>
            <p:cNvCxnSpPr>
              <a:cxnSpLocks/>
            </p:cNvCxnSpPr>
            <p:nvPr/>
          </p:nvCxnSpPr>
          <p:spPr bwMode="auto">
            <a:xfrm>
              <a:off x="6995478" y="3841645"/>
              <a:ext cx="521454" cy="554265"/>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60" name="Straight Arrow Connector 59">
              <a:extLst>
                <a:ext uri="{FF2B5EF4-FFF2-40B4-BE49-F238E27FC236}">
                  <a16:creationId xmlns:a16="http://schemas.microsoft.com/office/drawing/2014/main" xmlns="" id="{8AF9E2A1-BAD7-460F-913A-C40AC46326A3}"/>
                </a:ext>
              </a:extLst>
            </p:cNvPr>
            <p:cNvCxnSpPr>
              <a:cxnSpLocks/>
            </p:cNvCxnSpPr>
            <p:nvPr/>
          </p:nvCxnSpPr>
          <p:spPr bwMode="auto">
            <a:xfrm>
              <a:off x="6995478" y="3841645"/>
              <a:ext cx="521454" cy="713831"/>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63" name="Straight Arrow Connector 62">
              <a:extLst>
                <a:ext uri="{FF2B5EF4-FFF2-40B4-BE49-F238E27FC236}">
                  <a16:creationId xmlns:a16="http://schemas.microsoft.com/office/drawing/2014/main" xmlns="" id="{762EC727-0CA7-414F-AC4E-2BAFB98F2ED9}"/>
                </a:ext>
              </a:extLst>
            </p:cNvPr>
            <p:cNvCxnSpPr>
              <a:cxnSpLocks/>
              <a:endCxn id="18" idx="1"/>
            </p:cNvCxnSpPr>
            <p:nvPr/>
          </p:nvCxnSpPr>
          <p:spPr bwMode="auto">
            <a:xfrm>
              <a:off x="5286918" y="5254228"/>
              <a:ext cx="651768" cy="179488"/>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65" name="Straight Arrow Connector 64">
              <a:extLst>
                <a:ext uri="{FF2B5EF4-FFF2-40B4-BE49-F238E27FC236}">
                  <a16:creationId xmlns:a16="http://schemas.microsoft.com/office/drawing/2014/main" xmlns="" id="{742EB8D4-0272-4229-8E56-34940F73643E}"/>
                </a:ext>
              </a:extLst>
            </p:cNvPr>
            <p:cNvCxnSpPr>
              <a:cxnSpLocks/>
              <a:endCxn id="18" idx="1"/>
            </p:cNvCxnSpPr>
            <p:nvPr/>
          </p:nvCxnSpPr>
          <p:spPr bwMode="auto">
            <a:xfrm>
              <a:off x="5294071" y="5414295"/>
              <a:ext cx="644615" cy="19421"/>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67" name="Straight Arrow Connector 66">
              <a:extLst>
                <a:ext uri="{FF2B5EF4-FFF2-40B4-BE49-F238E27FC236}">
                  <a16:creationId xmlns:a16="http://schemas.microsoft.com/office/drawing/2014/main" xmlns="" id="{96EBDB84-D089-435E-9C82-0AC0F4CFC662}"/>
                </a:ext>
              </a:extLst>
            </p:cNvPr>
            <p:cNvCxnSpPr>
              <a:cxnSpLocks/>
              <a:endCxn id="18" idx="1"/>
            </p:cNvCxnSpPr>
            <p:nvPr/>
          </p:nvCxnSpPr>
          <p:spPr bwMode="auto">
            <a:xfrm flipV="1">
              <a:off x="5298668" y="5433716"/>
              <a:ext cx="640018" cy="151302"/>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69" name="Straight Arrow Connector 68">
              <a:extLst>
                <a:ext uri="{FF2B5EF4-FFF2-40B4-BE49-F238E27FC236}">
                  <a16:creationId xmlns:a16="http://schemas.microsoft.com/office/drawing/2014/main" xmlns="" id="{60758363-8B67-4C42-8C19-3C98BF60EF43}"/>
                </a:ext>
              </a:extLst>
            </p:cNvPr>
            <p:cNvCxnSpPr>
              <a:cxnSpLocks/>
              <a:endCxn id="18" idx="1"/>
            </p:cNvCxnSpPr>
            <p:nvPr/>
          </p:nvCxnSpPr>
          <p:spPr bwMode="auto">
            <a:xfrm flipV="1">
              <a:off x="5304954" y="5433716"/>
              <a:ext cx="633732" cy="336886"/>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73" name="Straight Arrow Connector 72">
              <a:extLst>
                <a:ext uri="{FF2B5EF4-FFF2-40B4-BE49-F238E27FC236}">
                  <a16:creationId xmlns:a16="http://schemas.microsoft.com/office/drawing/2014/main" xmlns="" id="{652B43EF-FAF5-463B-8C93-63D5F9F0E513}"/>
                </a:ext>
              </a:extLst>
            </p:cNvPr>
            <p:cNvCxnSpPr>
              <a:cxnSpLocks/>
              <a:endCxn id="20" idx="1"/>
            </p:cNvCxnSpPr>
            <p:nvPr/>
          </p:nvCxnSpPr>
          <p:spPr bwMode="auto">
            <a:xfrm>
              <a:off x="5249869" y="3728469"/>
              <a:ext cx="697839" cy="113176"/>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84" name="Straight Arrow Connector 83">
              <a:extLst>
                <a:ext uri="{FF2B5EF4-FFF2-40B4-BE49-F238E27FC236}">
                  <a16:creationId xmlns:a16="http://schemas.microsoft.com/office/drawing/2014/main" xmlns="" id="{AEB2CA31-F497-419B-8AB9-C9C9C629E065}"/>
                </a:ext>
              </a:extLst>
            </p:cNvPr>
            <p:cNvCxnSpPr>
              <a:cxnSpLocks/>
            </p:cNvCxnSpPr>
            <p:nvPr/>
          </p:nvCxnSpPr>
          <p:spPr bwMode="auto">
            <a:xfrm flipV="1">
              <a:off x="6995478" y="1748563"/>
              <a:ext cx="505161" cy="384592"/>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85" name="Straight Arrow Connector 84">
              <a:extLst>
                <a:ext uri="{FF2B5EF4-FFF2-40B4-BE49-F238E27FC236}">
                  <a16:creationId xmlns:a16="http://schemas.microsoft.com/office/drawing/2014/main" xmlns="" id="{0C23E175-ED85-4704-909C-0C769EE094BC}"/>
                </a:ext>
              </a:extLst>
            </p:cNvPr>
            <p:cNvCxnSpPr>
              <a:cxnSpLocks/>
            </p:cNvCxnSpPr>
            <p:nvPr/>
          </p:nvCxnSpPr>
          <p:spPr bwMode="auto">
            <a:xfrm flipV="1">
              <a:off x="6995478" y="1895663"/>
              <a:ext cx="521454" cy="237492"/>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86" name="Straight Arrow Connector 85">
              <a:extLst>
                <a:ext uri="{FF2B5EF4-FFF2-40B4-BE49-F238E27FC236}">
                  <a16:creationId xmlns:a16="http://schemas.microsoft.com/office/drawing/2014/main" xmlns="" id="{DD4B306D-9258-4E81-816E-C81A7A9CBD91}"/>
                </a:ext>
              </a:extLst>
            </p:cNvPr>
            <p:cNvCxnSpPr>
              <a:cxnSpLocks/>
            </p:cNvCxnSpPr>
            <p:nvPr/>
          </p:nvCxnSpPr>
          <p:spPr bwMode="auto">
            <a:xfrm flipV="1">
              <a:off x="6995478" y="2058610"/>
              <a:ext cx="529948" cy="74545"/>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87" name="Straight Arrow Connector 86">
              <a:extLst>
                <a:ext uri="{FF2B5EF4-FFF2-40B4-BE49-F238E27FC236}">
                  <a16:creationId xmlns:a16="http://schemas.microsoft.com/office/drawing/2014/main" xmlns="" id="{215ED294-1EA5-4712-A4D5-4E6BCE23945F}"/>
                </a:ext>
              </a:extLst>
            </p:cNvPr>
            <p:cNvCxnSpPr>
              <a:cxnSpLocks/>
            </p:cNvCxnSpPr>
            <p:nvPr/>
          </p:nvCxnSpPr>
          <p:spPr bwMode="auto">
            <a:xfrm>
              <a:off x="6995478" y="2133155"/>
              <a:ext cx="539496" cy="99626"/>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88" name="Straight Arrow Connector 87">
              <a:extLst>
                <a:ext uri="{FF2B5EF4-FFF2-40B4-BE49-F238E27FC236}">
                  <a16:creationId xmlns:a16="http://schemas.microsoft.com/office/drawing/2014/main" xmlns="" id="{0092DB5A-CB17-49AD-8FA3-C3F5C8C53210}"/>
                </a:ext>
              </a:extLst>
            </p:cNvPr>
            <p:cNvCxnSpPr>
              <a:cxnSpLocks/>
            </p:cNvCxnSpPr>
            <p:nvPr/>
          </p:nvCxnSpPr>
          <p:spPr bwMode="auto">
            <a:xfrm>
              <a:off x="6995478" y="2133155"/>
              <a:ext cx="521454" cy="264121"/>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89" name="Straight Arrow Connector 88">
              <a:extLst>
                <a:ext uri="{FF2B5EF4-FFF2-40B4-BE49-F238E27FC236}">
                  <a16:creationId xmlns:a16="http://schemas.microsoft.com/office/drawing/2014/main" xmlns="" id="{F3F54C1D-9622-4E7F-80E9-B7C0B1F4483E}"/>
                </a:ext>
              </a:extLst>
            </p:cNvPr>
            <p:cNvCxnSpPr>
              <a:cxnSpLocks/>
            </p:cNvCxnSpPr>
            <p:nvPr/>
          </p:nvCxnSpPr>
          <p:spPr bwMode="auto">
            <a:xfrm>
              <a:off x="6995478" y="2133155"/>
              <a:ext cx="526053" cy="417694"/>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105" name="Straight Arrow Connector 104">
              <a:extLst>
                <a:ext uri="{FF2B5EF4-FFF2-40B4-BE49-F238E27FC236}">
                  <a16:creationId xmlns:a16="http://schemas.microsoft.com/office/drawing/2014/main" xmlns="" id="{FAE5DDE2-2FF2-4DEF-AF66-EA2D3D4E0887}"/>
                </a:ext>
              </a:extLst>
            </p:cNvPr>
            <p:cNvCxnSpPr>
              <a:cxnSpLocks/>
            </p:cNvCxnSpPr>
            <p:nvPr/>
          </p:nvCxnSpPr>
          <p:spPr bwMode="auto">
            <a:xfrm>
              <a:off x="5228279" y="2115763"/>
              <a:ext cx="731520" cy="1"/>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sp>
          <p:nvSpPr>
            <p:cNvPr id="52" name="Rectangle 51">
              <a:extLst>
                <a:ext uri="{FF2B5EF4-FFF2-40B4-BE49-F238E27FC236}">
                  <a16:creationId xmlns:a16="http://schemas.microsoft.com/office/drawing/2014/main" xmlns="" id="{CD80B38C-C03B-44F4-BEB5-F52D93B92A96}"/>
                </a:ext>
              </a:extLst>
            </p:cNvPr>
            <p:cNvSpPr/>
            <p:nvPr/>
          </p:nvSpPr>
          <p:spPr>
            <a:xfrm>
              <a:off x="3943302" y="1163432"/>
              <a:ext cx="1470752" cy="276999"/>
            </a:xfrm>
            <a:prstGeom prst="rect">
              <a:avLst/>
            </a:prstGeom>
          </p:spPr>
          <p:txBody>
            <a:bodyPr wrap="square">
              <a:spAutoFit/>
            </a:bodyPr>
            <a:lstStyle/>
            <a:p>
              <a:pPr algn="r"/>
              <a:r>
                <a:rPr lang="en-US" sz="1200" b="1" i="1" dirty="0">
                  <a:solidFill>
                    <a:schemeClr val="tx2"/>
                  </a:solidFill>
                </a:rPr>
                <a:t>PREDICTORS</a:t>
              </a:r>
              <a:endParaRPr lang="en-US" sz="800" b="1" i="1" dirty="0">
                <a:solidFill>
                  <a:schemeClr val="tx2"/>
                </a:solidFill>
              </a:endParaRPr>
            </a:p>
          </p:txBody>
        </p:sp>
        <p:sp>
          <p:nvSpPr>
            <p:cNvPr id="53" name="Rectangle 52">
              <a:extLst>
                <a:ext uri="{FF2B5EF4-FFF2-40B4-BE49-F238E27FC236}">
                  <a16:creationId xmlns:a16="http://schemas.microsoft.com/office/drawing/2014/main" xmlns="" id="{FACC97AF-410A-4E81-A417-90C36511CAA8}"/>
                </a:ext>
              </a:extLst>
            </p:cNvPr>
            <p:cNvSpPr/>
            <p:nvPr/>
          </p:nvSpPr>
          <p:spPr>
            <a:xfrm>
              <a:off x="7296102" y="1163432"/>
              <a:ext cx="1368800" cy="276999"/>
            </a:xfrm>
            <a:prstGeom prst="rect">
              <a:avLst/>
            </a:prstGeom>
          </p:spPr>
          <p:txBody>
            <a:bodyPr wrap="square">
              <a:spAutoFit/>
            </a:bodyPr>
            <a:lstStyle/>
            <a:p>
              <a:pPr algn="r"/>
              <a:r>
                <a:rPr lang="en-US" sz="1200" b="1" i="1" dirty="0">
                  <a:solidFill>
                    <a:schemeClr val="tx2"/>
                  </a:solidFill>
                </a:rPr>
                <a:t>INDICATORS</a:t>
              </a:r>
              <a:endParaRPr lang="en-US" sz="800" b="1" i="1" dirty="0">
                <a:solidFill>
                  <a:schemeClr val="tx2"/>
                </a:solidFill>
              </a:endParaRPr>
            </a:p>
          </p:txBody>
        </p:sp>
        <p:sp>
          <p:nvSpPr>
            <p:cNvPr id="55" name="Rectangle 54">
              <a:extLst>
                <a:ext uri="{FF2B5EF4-FFF2-40B4-BE49-F238E27FC236}">
                  <a16:creationId xmlns:a16="http://schemas.microsoft.com/office/drawing/2014/main" xmlns="" id="{5ADCCBA6-B5C9-41A9-B5D6-3C04D95B77DF}"/>
                </a:ext>
              </a:extLst>
            </p:cNvPr>
            <p:cNvSpPr/>
            <p:nvPr/>
          </p:nvSpPr>
          <p:spPr>
            <a:xfrm>
              <a:off x="5930247" y="1086487"/>
              <a:ext cx="1044066" cy="461665"/>
            </a:xfrm>
            <a:prstGeom prst="rect">
              <a:avLst/>
            </a:prstGeom>
          </p:spPr>
          <p:txBody>
            <a:bodyPr wrap="square">
              <a:spAutoFit/>
            </a:bodyPr>
            <a:lstStyle/>
            <a:p>
              <a:pPr algn="ctr"/>
              <a:r>
                <a:rPr lang="en-US" sz="1200" b="1" i="1" dirty="0">
                  <a:solidFill>
                    <a:schemeClr val="tx2"/>
                  </a:solidFill>
                </a:rPr>
                <a:t>LATENT FACTORS</a:t>
              </a:r>
              <a:endParaRPr lang="en-US" sz="800" b="1" i="1" dirty="0">
                <a:solidFill>
                  <a:schemeClr val="tx2"/>
                </a:solidFill>
              </a:endParaRPr>
            </a:p>
          </p:txBody>
        </p:sp>
        <p:cxnSp>
          <p:nvCxnSpPr>
            <p:cNvPr id="306" name="Straight Arrow Connector 305">
              <a:extLst>
                <a:ext uri="{FF2B5EF4-FFF2-40B4-BE49-F238E27FC236}">
                  <a16:creationId xmlns:a16="http://schemas.microsoft.com/office/drawing/2014/main" xmlns="" id="{0FD23958-07F6-42E9-A238-147BF67D5365}"/>
                </a:ext>
              </a:extLst>
            </p:cNvPr>
            <p:cNvCxnSpPr>
              <a:cxnSpLocks/>
              <a:endCxn id="20" idx="1"/>
            </p:cNvCxnSpPr>
            <p:nvPr/>
          </p:nvCxnSpPr>
          <p:spPr bwMode="auto">
            <a:xfrm flipV="1">
              <a:off x="5241375" y="3841645"/>
              <a:ext cx="706333" cy="86970"/>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309" name="Straight Arrow Connector 308">
              <a:extLst>
                <a:ext uri="{FF2B5EF4-FFF2-40B4-BE49-F238E27FC236}">
                  <a16:creationId xmlns:a16="http://schemas.microsoft.com/office/drawing/2014/main" xmlns="" id="{C185F5F3-71E7-4DCC-923E-260BD1A866F2}"/>
                </a:ext>
              </a:extLst>
            </p:cNvPr>
            <p:cNvCxnSpPr>
              <a:cxnSpLocks/>
              <a:endCxn id="20" idx="1"/>
            </p:cNvCxnSpPr>
            <p:nvPr/>
          </p:nvCxnSpPr>
          <p:spPr bwMode="auto">
            <a:xfrm flipV="1">
              <a:off x="5241375" y="3841645"/>
              <a:ext cx="706333" cy="270064"/>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310" name="Straight Arrow Connector 309">
              <a:extLst>
                <a:ext uri="{FF2B5EF4-FFF2-40B4-BE49-F238E27FC236}">
                  <a16:creationId xmlns:a16="http://schemas.microsoft.com/office/drawing/2014/main" xmlns="" id="{43FC45E4-F38F-430B-A300-C21F8EC48380}"/>
                </a:ext>
              </a:extLst>
            </p:cNvPr>
            <p:cNvCxnSpPr>
              <a:cxnSpLocks/>
              <a:endCxn id="20" idx="1"/>
            </p:cNvCxnSpPr>
            <p:nvPr/>
          </p:nvCxnSpPr>
          <p:spPr bwMode="auto">
            <a:xfrm flipV="1">
              <a:off x="5249869" y="3841645"/>
              <a:ext cx="697839" cy="445534"/>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313" name="Straight Arrow Connector 312">
              <a:extLst>
                <a:ext uri="{FF2B5EF4-FFF2-40B4-BE49-F238E27FC236}">
                  <a16:creationId xmlns:a16="http://schemas.microsoft.com/office/drawing/2014/main" xmlns="" id="{9DDDF4B2-427D-46E7-8461-58272F5163EE}"/>
                </a:ext>
              </a:extLst>
            </p:cNvPr>
            <p:cNvCxnSpPr>
              <a:cxnSpLocks/>
              <a:endCxn id="20" idx="1"/>
            </p:cNvCxnSpPr>
            <p:nvPr/>
          </p:nvCxnSpPr>
          <p:spPr bwMode="auto">
            <a:xfrm>
              <a:off x="5249869" y="3582435"/>
              <a:ext cx="697839" cy="259210"/>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314" name="Straight Arrow Connector 313">
              <a:extLst>
                <a:ext uri="{FF2B5EF4-FFF2-40B4-BE49-F238E27FC236}">
                  <a16:creationId xmlns:a16="http://schemas.microsoft.com/office/drawing/2014/main" xmlns="" id="{6B580E7C-C94C-45EC-92F7-46B6007681CC}"/>
                </a:ext>
              </a:extLst>
            </p:cNvPr>
            <p:cNvCxnSpPr>
              <a:cxnSpLocks/>
              <a:endCxn id="20" idx="1"/>
            </p:cNvCxnSpPr>
            <p:nvPr/>
          </p:nvCxnSpPr>
          <p:spPr bwMode="auto">
            <a:xfrm>
              <a:off x="5249869" y="3439132"/>
              <a:ext cx="697839" cy="402513"/>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336" name="Straight Arrow Connector 335">
              <a:extLst>
                <a:ext uri="{FF2B5EF4-FFF2-40B4-BE49-F238E27FC236}">
                  <a16:creationId xmlns:a16="http://schemas.microsoft.com/office/drawing/2014/main" xmlns="" id="{C8DFE0DA-C1BA-4FDF-B31D-104C3D633B41}"/>
                </a:ext>
              </a:extLst>
            </p:cNvPr>
            <p:cNvCxnSpPr>
              <a:cxnSpLocks/>
            </p:cNvCxnSpPr>
            <p:nvPr/>
          </p:nvCxnSpPr>
          <p:spPr bwMode="auto">
            <a:xfrm flipV="1">
              <a:off x="5228279" y="2113934"/>
              <a:ext cx="727808" cy="165335"/>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337" name="Straight Arrow Connector 336">
              <a:extLst>
                <a:ext uri="{FF2B5EF4-FFF2-40B4-BE49-F238E27FC236}">
                  <a16:creationId xmlns:a16="http://schemas.microsoft.com/office/drawing/2014/main" xmlns="" id="{F2F21792-DBEB-4C15-887E-7779D5932313}"/>
                </a:ext>
              </a:extLst>
            </p:cNvPr>
            <p:cNvCxnSpPr>
              <a:cxnSpLocks/>
            </p:cNvCxnSpPr>
            <p:nvPr/>
          </p:nvCxnSpPr>
          <p:spPr bwMode="auto">
            <a:xfrm flipV="1">
              <a:off x="5241375" y="2121342"/>
              <a:ext cx="711591" cy="313483"/>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338" name="Straight Arrow Connector 337">
              <a:extLst>
                <a:ext uri="{FF2B5EF4-FFF2-40B4-BE49-F238E27FC236}">
                  <a16:creationId xmlns:a16="http://schemas.microsoft.com/office/drawing/2014/main" xmlns="" id="{9F07CAC3-7305-483F-B6A6-810BDAD78B63}"/>
                </a:ext>
              </a:extLst>
            </p:cNvPr>
            <p:cNvCxnSpPr>
              <a:cxnSpLocks/>
            </p:cNvCxnSpPr>
            <p:nvPr/>
          </p:nvCxnSpPr>
          <p:spPr bwMode="auto">
            <a:xfrm>
              <a:off x="5226655" y="1947094"/>
              <a:ext cx="729432" cy="165013"/>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cxnSp>
          <p:nvCxnSpPr>
            <p:cNvPr id="339" name="Straight Arrow Connector 338">
              <a:extLst>
                <a:ext uri="{FF2B5EF4-FFF2-40B4-BE49-F238E27FC236}">
                  <a16:creationId xmlns:a16="http://schemas.microsoft.com/office/drawing/2014/main" xmlns="" id="{2B47A72F-F5B7-497F-8205-0FF4F0DE33C2}"/>
                </a:ext>
              </a:extLst>
            </p:cNvPr>
            <p:cNvCxnSpPr>
              <a:cxnSpLocks/>
            </p:cNvCxnSpPr>
            <p:nvPr/>
          </p:nvCxnSpPr>
          <p:spPr bwMode="auto">
            <a:xfrm>
              <a:off x="5224880" y="1771069"/>
              <a:ext cx="731207" cy="341038"/>
            </a:xfrm>
            <a:prstGeom prst="straightConnector1">
              <a:avLst/>
            </a:prstGeom>
            <a:solidFill>
              <a:schemeClr val="accent1"/>
            </a:solidFill>
            <a:ln w="9525" cap="flat" cmpd="sng" algn="ctr">
              <a:solidFill>
                <a:schemeClr val="accent1"/>
              </a:solidFill>
              <a:prstDash val="solid"/>
              <a:round/>
              <a:headEnd type="none" w="med" len="med"/>
              <a:tailEnd type="stealth"/>
            </a:ln>
            <a:effectLst/>
          </p:spPr>
        </p:cxnSp>
      </p:grpSp>
      <p:sp>
        <p:nvSpPr>
          <p:cNvPr id="56" name="Line 4">
            <a:extLst>
              <a:ext uri="{FF2B5EF4-FFF2-40B4-BE49-F238E27FC236}">
                <a16:creationId xmlns:a16="http://schemas.microsoft.com/office/drawing/2014/main" xmlns="" id="{F881F71F-17A3-484F-973B-FE3A71839F58}"/>
              </a:ext>
            </a:extLst>
          </p:cNvPr>
          <p:cNvSpPr>
            <a:spLocks noChangeShapeType="1"/>
          </p:cNvSpPr>
          <p:nvPr/>
        </p:nvSpPr>
        <p:spPr bwMode="auto">
          <a:xfrm>
            <a:off x="723900" y="990600"/>
            <a:ext cx="7696200"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latin typeface="Arial" charset="0"/>
              <a:ea typeface="ＭＳ Ｐゴシック" charset="0"/>
            </a:endParaRPr>
          </a:p>
        </p:txBody>
      </p:sp>
    </p:spTree>
    <p:extLst>
      <p:ext uri="{BB962C8B-B14F-4D97-AF65-F5344CB8AC3E}">
        <p14:creationId xmlns:p14="http://schemas.microsoft.com/office/powerpoint/2010/main" val="239582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6FCA198-8105-440B-AEBE-C3D41961C96B}"/>
              </a:ext>
            </a:extLst>
          </p:cNvPr>
          <p:cNvSpPr>
            <a:spLocks noGrp="1"/>
          </p:cNvSpPr>
          <p:nvPr>
            <p:ph idx="1"/>
          </p:nvPr>
        </p:nvSpPr>
        <p:spPr>
          <a:xfrm>
            <a:off x="3129774" y="914400"/>
            <a:ext cx="5633226" cy="5105400"/>
          </a:xfrm>
        </p:spPr>
        <p:txBody>
          <a:bodyPr/>
          <a:lstStyle/>
          <a:p>
            <a:pPr marL="0" indent="0">
              <a:buNone/>
            </a:pPr>
            <a:r>
              <a:rPr lang="en-US" b="1" dirty="0">
                <a:solidFill>
                  <a:schemeClr val="tx2"/>
                </a:solidFill>
              </a:rPr>
              <a:t>Ting-Kai Li, MD, </a:t>
            </a:r>
            <a:r>
              <a:rPr lang="en-US" b="1" dirty="0"/>
              <a:t>a renowned scientist who served as NIAAA's director from 2002 to 2008, passed away on November 18, 2018.</a:t>
            </a:r>
          </a:p>
          <a:p>
            <a:pPr marL="0" indent="0">
              <a:buNone/>
            </a:pPr>
            <a:endParaRPr lang="en-US" b="1" dirty="0"/>
          </a:p>
          <a:p>
            <a:pPr marL="0" indent="0">
              <a:buNone/>
            </a:pPr>
            <a:r>
              <a:rPr lang="en-US" b="1" dirty="0"/>
              <a:t>As NIAAA Director, Dr. Li provided visionary leadership, blending administrative expertise with a comprehensive understanding of alcohol’s impact at the metabolic, neurobiological, clinical, epidemiological, and societal levels.  </a:t>
            </a:r>
          </a:p>
          <a:p>
            <a:pPr marL="0" indent="0">
              <a:buNone/>
            </a:pPr>
            <a:endParaRPr lang="en-US" b="1" dirty="0"/>
          </a:p>
          <a:p>
            <a:pPr marL="0" indent="0">
              <a:buNone/>
            </a:pPr>
            <a:r>
              <a:rPr lang="en-US" b="1" dirty="0"/>
              <a:t>His legacy will live on in his work and contributions to the alcohol field.</a:t>
            </a:r>
          </a:p>
          <a:p>
            <a:pPr marL="0" indent="0">
              <a:buNone/>
            </a:pPr>
            <a:endParaRPr lang="en-US" dirty="0"/>
          </a:p>
          <a:p>
            <a:endParaRPr lang="en-US" dirty="0"/>
          </a:p>
        </p:txBody>
      </p:sp>
      <p:sp>
        <p:nvSpPr>
          <p:cNvPr id="4" name="Title 1">
            <a:extLst>
              <a:ext uri="{FF2B5EF4-FFF2-40B4-BE49-F238E27FC236}">
                <a16:creationId xmlns:a16="http://schemas.microsoft.com/office/drawing/2014/main" xmlns="" id="{2F6F6B4D-3779-4B7C-8566-C750BE8F285E}"/>
              </a:ext>
            </a:extLst>
          </p:cNvPr>
          <p:cNvSpPr txBox="1">
            <a:spLocks/>
          </p:cNvSpPr>
          <p:nvPr/>
        </p:nvSpPr>
        <p:spPr bwMode="auto">
          <a:xfrm>
            <a:off x="-174735" y="126124"/>
            <a:ext cx="9067800" cy="856040"/>
          </a:xfrm>
          <a:prstGeom prst="rect">
            <a:avLst/>
          </a:prstGeom>
          <a:noFill/>
          <a:ln w="9525">
            <a:noFill/>
            <a:miter lim="800000"/>
            <a:headEnd/>
            <a:tailEnd/>
          </a:ln>
        </p:spPr>
        <p:txBody>
          <a:bodyPr vert="horz" wrap="square" lIns="0" tIns="0" rIns="0" bIns="0" numCol="1" anchor="t" anchorCtr="1" compatLnSpc="1">
            <a:prstTxWarp prst="textNoShape">
              <a:avLst/>
            </a:prstTxWarp>
          </a:bodyPr>
          <a:lstStyle>
            <a:lvl1pPr algn="ctr"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2800" b="1">
                <a:solidFill>
                  <a:schemeClr val="tx2"/>
                </a:solidFill>
                <a:latin typeface="Arial" charset="0"/>
              </a:defRPr>
            </a:lvl6pPr>
            <a:lvl7pPr marL="914400" algn="ctr" rtl="0" eaLnBrk="0" fontAlgn="base" hangingPunct="0">
              <a:spcBef>
                <a:spcPct val="0"/>
              </a:spcBef>
              <a:spcAft>
                <a:spcPct val="0"/>
              </a:spcAft>
              <a:defRPr sz="2800" b="1">
                <a:solidFill>
                  <a:schemeClr val="tx2"/>
                </a:solidFill>
                <a:latin typeface="Arial" charset="0"/>
              </a:defRPr>
            </a:lvl7pPr>
            <a:lvl8pPr marL="1371600" algn="ctr" rtl="0" eaLnBrk="0" fontAlgn="base" hangingPunct="0">
              <a:spcBef>
                <a:spcPct val="0"/>
              </a:spcBef>
              <a:spcAft>
                <a:spcPct val="0"/>
              </a:spcAft>
              <a:defRPr sz="2800" b="1">
                <a:solidFill>
                  <a:schemeClr val="tx2"/>
                </a:solidFill>
                <a:latin typeface="Arial" charset="0"/>
              </a:defRPr>
            </a:lvl8pPr>
            <a:lvl9pPr marL="1828800" algn="ctr" rtl="0" eaLnBrk="0" fontAlgn="base" hangingPunct="0">
              <a:spcBef>
                <a:spcPct val="0"/>
              </a:spcBef>
              <a:spcAft>
                <a:spcPct val="0"/>
              </a:spcAft>
              <a:defRPr sz="2800" b="1">
                <a:solidFill>
                  <a:schemeClr val="tx2"/>
                </a:solidFill>
                <a:latin typeface="Arial" charset="0"/>
              </a:defRPr>
            </a:lvl9pPr>
          </a:lstStyle>
          <a:p>
            <a:r>
              <a:rPr lang="en-US" kern="0" dirty="0"/>
              <a:t>In Memoriam</a:t>
            </a:r>
          </a:p>
        </p:txBody>
      </p:sp>
      <p:sp>
        <p:nvSpPr>
          <p:cNvPr id="5" name="Line 4" descr="Line under the Heading">
            <a:extLst>
              <a:ext uri="{FF2B5EF4-FFF2-40B4-BE49-F238E27FC236}">
                <a16:creationId xmlns:a16="http://schemas.microsoft.com/office/drawing/2014/main" xmlns="" id="{746CB3A7-7743-4FAC-8656-8C484C7DC51D}"/>
              </a:ext>
            </a:extLst>
          </p:cNvPr>
          <p:cNvSpPr>
            <a:spLocks noChangeShapeType="1"/>
          </p:cNvSpPr>
          <p:nvPr/>
        </p:nvSpPr>
        <p:spPr bwMode="auto">
          <a:xfrm>
            <a:off x="723900" y="742897"/>
            <a:ext cx="7696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6" name="Picture 5" descr="Photo of Dr. Ting-Kai Li">
            <a:extLst>
              <a:ext uri="{FF2B5EF4-FFF2-40B4-BE49-F238E27FC236}">
                <a16:creationId xmlns:a16="http://schemas.microsoft.com/office/drawing/2014/main" xmlns="" id="{D4FE5B27-8085-48BF-9F88-E75D1E1542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08" r="16085"/>
          <a:stretch/>
        </p:blipFill>
        <p:spPr bwMode="auto">
          <a:xfrm>
            <a:off x="746760" y="1600200"/>
            <a:ext cx="1920240" cy="2564831"/>
          </a:xfrm>
          <a:prstGeom prst="rect">
            <a:avLst/>
          </a:prstGeom>
          <a:ln/>
        </p:spPr>
        <p:style>
          <a:lnRef idx="2">
            <a:schemeClr val="accent1"/>
          </a:lnRef>
          <a:fillRef idx="1">
            <a:schemeClr val="lt1"/>
          </a:fillRef>
          <a:effectRef idx="0">
            <a:schemeClr val="accent1"/>
          </a:effectRef>
          <a:fontRef idx="minor">
            <a:schemeClr val="dk1"/>
          </a:fontRef>
        </p:style>
      </p:pic>
      <p:sp>
        <p:nvSpPr>
          <p:cNvPr id="2" name="TextBox 1">
            <a:extLst>
              <a:ext uri="{FF2B5EF4-FFF2-40B4-BE49-F238E27FC236}">
                <a16:creationId xmlns:a16="http://schemas.microsoft.com/office/drawing/2014/main" xmlns="" id="{8A517EAC-CD56-4B45-8763-D75A8486E0D0}"/>
              </a:ext>
            </a:extLst>
          </p:cNvPr>
          <p:cNvSpPr txBox="1"/>
          <p:nvPr/>
        </p:nvSpPr>
        <p:spPr>
          <a:xfrm>
            <a:off x="852456" y="5486400"/>
            <a:ext cx="7439088" cy="984885"/>
          </a:xfrm>
          <a:prstGeom prst="rect">
            <a:avLst/>
          </a:prstGeom>
          <a:noFill/>
          <a:ln>
            <a:solidFill>
              <a:schemeClr val="tx2"/>
            </a:solidFill>
          </a:ln>
        </p:spPr>
        <p:txBody>
          <a:bodyPr wrap="none" rtlCol="0">
            <a:spAutoFit/>
          </a:bodyPr>
          <a:lstStyle/>
          <a:p>
            <a:pPr algn="ctr"/>
            <a:endParaRPr lang="en-US" sz="1000" b="1" dirty="0">
              <a:solidFill>
                <a:schemeClr val="tx2"/>
              </a:solidFill>
            </a:endParaRPr>
          </a:p>
          <a:p>
            <a:pPr algn="ctr"/>
            <a:r>
              <a:rPr lang="en-US" b="1" dirty="0">
                <a:solidFill>
                  <a:schemeClr val="tx2"/>
                </a:solidFill>
              </a:rPr>
              <a:t>Join us tomorrow morning for a special session:</a:t>
            </a:r>
          </a:p>
          <a:p>
            <a:pPr algn="ctr"/>
            <a:r>
              <a:rPr lang="en-US" sz="2000" b="1" dirty="0">
                <a:solidFill>
                  <a:schemeClr val="tx2"/>
                </a:solidFill>
              </a:rPr>
              <a:t>Ting-Kai Li: A Tribute to the Father of Studies of Alcoholism</a:t>
            </a:r>
          </a:p>
          <a:p>
            <a:pPr algn="ctr"/>
            <a:endParaRPr lang="en-US" sz="1000" b="1" dirty="0">
              <a:solidFill>
                <a:schemeClr val="tx2"/>
              </a:solidFill>
            </a:endParaRPr>
          </a:p>
        </p:txBody>
      </p:sp>
    </p:spTree>
    <p:extLst>
      <p:ext uri="{BB962C8B-B14F-4D97-AF65-F5344CB8AC3E}">
        <p14:creationId xmlns:p14="http://schemas.microsoft.com/office/powerpoint/2010/main" val="1640267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DE88B4-EB07-496C-AE0D-39376F20CBBF}"/>
              </a:ext>
            </a:extLst>
          </p:cNvPr>
          <p:cNvSpPr>
            <a:spLocks noGrp="1"/>
          </p:cNvSpPr>
          <p:nvPr>
            <p:ph type="title"/>
          </p:nvPr>
        </p:nvSpPr>
        <p:spPr>
          <a:xfrm>
            <a:off x="0" y="0"/>
            <a:ext cx="9144000" cy="838198"/>
          </a:xfrm>
        </p:spPr>
        <p:txBody>
          <a:bodyPr anchor="ctr"/>
          <a:lstStyle/>
          <a:p>
            <a:r>
              <a:rPr lang="en-US" dirty="0"/>
              <a:t>Update: Longitudinal Brain Development Studies</a:t>
            </a:r>
          </a:p>
        </p:txBody>
      </p:sp>
      <p:sp>
        <p:nvSpPr>
          <p:cNvPr id="10" name="Text Placeholder 9">
            <a:extLst>
              <a:ext uri="{FF2B5EF4-FFF2-40B4-BE49-F238E27FC236}">
                <a16:creationId xmlns:a16="http://schemas.microsoft.com/office/drawing/2014/main" xmlns="" id="{A3BC011E-46F8-47DC-824B-4565882666FC}"/>
              </a:ext>
            </a:extLst>
          </p:cNvPr>
          <p:cNvSpPr>
            <a:spLocks noGrp="1"/>
          </p:cNvSpPr>
          <p:nvPr>
            <p:ph type="body" idx="1"/>
          </p:nvPr>
        </p:nvSpPr>
        <p:spPr>
          <a:xfrm>
            <a:off x="304800" y="1096525"/>
            <a:ext cx="4267200" cy="639762"/>
          </a:xfrm>
        </p:spPr>
        <p:txBody>
          <a:bodyPr anchor="ctr"/>
          <a:lstStyle/>
          <a:p>
            <a:pPr algn="ctr"/>
            <a:r>
              <a:rPr lang="en-US" sz="1800" dirty="0">
                <a:solidFill>
                  <a:schemeClr val="accent1"/>
                </a:solidFill>
              </a:rPr>
              <a:t>National Consortium on Alcohol and Neurodevelopment in Adolescence </a:t>
            </a:r>
          </a:p>
          <a:p>
            <a:pPr algn="ctr"/>
            <a:r>
              <a:rPr lang="en-US" sz="1800" dirty="0">
                <a:solidFill>
                  <a:schemeClr val="accent1"/>
                </a:solidFill>
              </a:rPr>
              <a:t>(N-CANDA)</a:t>
            </a:r>
          </a:p>
        </p:txBody>
      </p:sp>
      <p:sp>
        <p:nvSpPr>
          <p:cNvPr id="3" name="Content Placeholder 2">
            <a:extLst>
              <a:ext uri="{FF2B5EF4-FFF2-40B4-BE49-F238E27FC236}">
                <a16:creationId xmlns:a16="http://schemas.microsoft.com/office/drawing/2014/main" xmlns="" id="{824B5BD5-9B89-4607-AFB1-64E42D632A23}"/>
              </a:ext>
            </a:extLst>
          </p:cNvPr>
          <p:cNvSpPr>
            <a:spLocks noGrp="1"/>
          </p:cNvSpPr>
          <p:nvPr>
            <p:ph sz="half" idx="2"/>
          </p:nvPr>
        </p:nvSpPr>
        <p:spPr>
          <a:xfrm>
            <a:off x="305593" y="1992312"/>
            <a:ext cx="4040188" cy="3951288"/>
          </a:xfrm>
        </p:spPr>
        <p:txBody>
          <a:bodyPr/>
          <a:lstStyle/>
          <a:p>
            <a:pPr>
              <a:spcBef>
                <a:spcPts val="0"/>
              </a:spcBef>
              <a:spcAft>
                <a:spcPts val="600"/>
              </a:spcAft>
            </a:pPr>
            <a:r>
              <a:rPr lang="en-US" sz="1800" b="1" spc="-15" dirty="0">
                <a:cs typeface="Arial Rounded MT Bold"/>
              </a:rPr>
              <a:t>Ongoing multisite 	 longitudinal study of     	   </a:t>
            </a:r>
            <a:r>
              <a:rPr lang="en-US" sz="1800" b="1" spc="-15" dirty="0">
                <a:solidFill>
                  <a:schemeClr val="tx2"/>
                </a:solidFill>
                <a:cs typeface="Arial Rounded MT Bold"/>
              </a:rPr>
              <a:t>youth (ages 12-21)</a:t>
            </a:r>
            <a:r>
              <a:rPr lang="en-US" sz="1800" b="1" spc="-15" dirty="0">
                <a:cs typeface="Arial Rounded MT Bold"/>
              </a:rPr>
              <a:t> to 	       e</a:t>
            </a:r>
            <a:r>
              <a:rPr lang="en-US" sz="1600" b="1" spc="-15" dirty="0">
                <a:cs typeface="Arial Rounded MT Bold"/>
              </a:rPr>
              <a:t>lucidate the effects of 	           alcohol exposure on the 	     developing brain</a:t>
            </a:r>
          </a:p>
          <a:p>
            <a:pPr>
              <a:spcBef>
                <a:spcPts val="0"/>
              </a:spcBef>
              <a:spcAft>
                <a:spcPts val="600"/>
              </a:spcAft>
            </a:pPr>
            <a:endParaRPr lang="en-US" sz="900" b="1" spc="-15" dirty="0">
              <a:cs typeface="Arial Rounded MT Bold"/>
            </a:endParaRPr>
          </a:p>
          <a:p>
            <a:pPr>
              <a:spcBef>
                <a:spcPts val="0"/>
              </a:spcBef>
              <a:spcAft>
                <a:spcPts val="600"/>
              </a:spcAft>
            </a:pPr>
            <a:r>
              <a:rPr lang="en-US" sz="1800" b="1" dirty="0">
                <a:cs typeface="Arial Rounded MT Bold"/>
              </a:rPr>
              <a:t>Recent results include evidence that youth who initiate heavy drinking have </a:t>
            </a:r>
            <a:r>
              <a:rPr lang="en-US" sz="1800" b="1" dirty="0">
                <a:solidFill>
                  <a:srgbClr val="FFFF00"/>
                </a:solidFill>
                <a:cs typeface="Arial Rounded MT Bold"/>
              </a:rPr>
              <a:t>accelerated declines in gray matter volume and slower expansion of white matter </a:t>
            </a:r>
            <a:r>
              <a:rPr lang="en-US" sz="1800" b="1" dirty="0">
                <a:cs typeface="Arial Rounded MT Bold"/>
              </a:rPr>
              <a:t>at later time points</a:t>
            </a:r>
          </a:p>
          <a:p>
            <a:pPr>
              <a:spcBef>
                <a:spcPts val="0"/>
              </a:spcBef>
              <a:spcAft>
                <a:spcPts val="600"/>
              </a:spcAft>
            </a:pPr>
            <a:endParaRPr lang="en-US" sz="900" b="1" dirty="0">
              <a:cs typeface="Arial Rounded MT Bold"/>
            </a:endParaRPr>
          </a:p>
          <a:p>
            <a:pPr>
              <a:spcBef>
                <a:spcPts val="0"/>
              </a:spcBef>
              <a:spcAft>
                <a:spcPts val="1200"/>
              </a:spcAft>
            </a:pPr>
            <a:r>
              <a:rPr lang="en-US" sz="1800" b="1" dirty="0">
                <a:cs typeface="Arial Rounded MT Bold"/>
              </a:rPr>
              <a:t>N-CANDA laid the methodological foundation for the ABCD study</a:t>
            </a:r>
            <a:endParaRPr lang="en-US" sz="1800" dirty="0">
              <a:cs typeface="Arial Rounded MT Bold"/>
            </a:endParaRPr>
          </a:p>
          <a:p>
            <a:pPr lvl="1">
              <a:spcBef>
                <a:spcPts val="0"/>
              </a:spcBef>
              <a:spcAft>
                <a:spcPts val="1200"/>
              </a:spcAft>
            </a:pPr>
            <a:endParaRPr lang="en-US" sz="1600" b="1" dirty="0">
              <a:cs typeface="Arial Rounded MT Bold"/>
            </a:endParaRPr>
          </a:p>
        </p:txBody>
      </p:sp>
      <p:sp>
        <p:nvSpPr>
          <p:cNvPr id="11" name="Text Placeholder 10">
            <a:extLst>
              <a:ext uri="{FF2B5EF4-FFF2-40B4-BE49-F238E27FC236}">
                <a16:creationId xmlns:a16="http://schemas.microsoft.com/office/drawing/2014/main" xmlns="" id="{9EC9B4E3-28D8-49E4-A342-E8436FD77047}"/>
              </a:ext>
            </a:extLst>
          </p:cNvPr>
          <p:cNvSpPr>
            <a:spLocks noGrp="1"/>
          </p:cNvSpPr>
          <p:nvPr>
            <p:ph type="body" sz="quarter" idx="3"/>
          </p:nvPr>
        </p:nvSpPr>
        <p:spPr>
          <a:xfrm>
            <a:off x="4797425" y="1096525"/>
            <a:ext cx="4041775" cy="639762"/>
          </a:xfrm>
        </p:spPr>
        <p:txBody>
          <a:bodyPr anchor="ctr"/>
          <a:lstStyle/>
          <a:p>
            <a:pPr algn="ctr"/>
            <a:r>
              <a:rPr lang="en-US" sz="1800" dirty="0">
                <a:solidFill>
                  <a:schemeClr val="accent1"/>
                </a:solidFill>
              </a:rPr>
              <a:t>Adolescent Brain Cognitive Development (ABCD) Study</a:t>
            </a:r>
          </a:p>
        </p:txBody>
      </p:sp>
      <p:sp>
        <p:nvSpPr>
          <p:cNvPr id="4" name="Content Placeholder 3">
            <a:extLst>
              <a:ext uri="{FF2B5EF4-FFF2-40B4-BE49-F238E27FC236}">
                <a16:creationId xmlns:a16="http://schemas.microsoft.com/office/drawing/2014/main" xmlns="" id="{52ED816C-F3B0-4287-9101-0A42CB3AED87}"/>
              </a:ext>
            </a:extLst>
          </p:cNvPr>
          <p:cNvSpPr>
            <a:spLocks noGrp="1"/>
          </p:cNvSpPr>
          <p:nvPr>
            <p:ph sz="quarter" idx="4"/>
          </p:nvPr>
        </p:nvSpPr>
        <p:spPr>
          <a:xfrm>
            <a:off x="4797425" y="1905000"/>
            <a:ext cx="4041775" cy="3951288"/>
          </a:xfrm>
        </p:spPr>
        <p:txBody>
          <a:bodyPr/>
          <a:lstStyle/>
          <a:p>
            <a:r>
              <a:rPr lang="en-US" sz="1800" b="1" dirty="0">
                <a:ea typeface="Times New Roman" panose="02020603050405020304" pitchFamily="18" charset="0"/>
              </a:rPr>
              <a:t>Ongoing multisite study tracking the biological, cognitive, and behavioral development of youth </a:t>
            </a:r>
            <a:r>
              <a:rPr lang="en-US" sz="1800" b="1" dirty="0">
                <a:solidFill>
                  <a:schemeClr val="tx2"/>
                </a:solidFill>
                <a:ea typeface="Times New Roman" panose="02020603050405020304" pitchFamily="18" charset="0"/>
              </a:rPr>
              <a:t>(ages 9-10) </a:t>
            </a:r>
            <a:r>
              <a:rPr lang="en-US" sz="1800" b="1" dirty="0">
                <a:ea typeface="Times New Roman" panose="02020603050405020304" pitchFamily="18" charset="0"/>
              </a:rPr>
              <a:t>over a 10 year period</a:t>
            </a:r>
          </a:p>
          <a:p>
            <a:r>
              <a:rPr lang="en-US" sz="1800" b="1" dirty="0">
                <a:ea typeface="Times New Roman" panose="02020603050405020304" pitchFamily="18" charset="0"/>
              </a:rPr>
              <a:t>Enrollment is now complete! </a:t>
            </a:r>
            <a:r>
              <a:rPr lang="en-US" sz="1800" b="1" dirty="0">
                <a:solidFill>
                  <a:schemeClr val="tx2"/>
                </a:solidFill>
                <a:ea typeface="Times New Roman" panose="02020603050405020304" pitchFamily="18" charset="0"/>
              </a:rPr>
              <a:t>(N=11,875) </a:t>
            </a:r>
          </a:p>
          <a:p>
            <a:r>
              <a:rPr lang="en-US" sz="1800" b="1" dirty="0">
                <a:ea typeface="Times New Roman" panose="02020603050405020304" pitchFamily="18" charset="0"/>
              </a:rPr>
              <a:t>Baseline curated data released in April 2019, a</a:t>
            </a:r>
            <a:r>
              <a:rPr lang="en-US" sz="1800" b="1" dirty="0"/>
              <a:t>vailable through the</a:t>
            </a:r>
            <a:r>
              <a:rPr lang="en-US" sz="1800" b="1" dirty="0">
                <a:solidFill>
                  <a:schemeClr val="tx2"/>
                </a:solidFill>
              </a:rPr>
              <a:t> </a:t>
            </a:r>
            <a:r>
              <a:rPr lang="en-US" sz="1600" b="1" dirty="0">
                <a:solidFill>
                  <a:schemeClr val="tx2"/>
                </a:solidFill>
              </a:rPr>
              <a:t>NIMH Data Archive</a:t>
            </a:r>
          </a:p>
          <a:p>
            <a:pPr lvl="1"/>
            <a:r>
              <a:rPr lang="en-US" sz="1400" b="1" dirty="0"/>
              <a:t>https://data-archive.nimh.nih.gov/abcd</a:t>
            </a:r>
          </a:p>
          <a:p>
            <a:endParaRPr lang="en-US" sz="1800" dirty="0"/>
          </a:p>
        </p:txBody>
      </p:sp>
      <p:sp>
        <p:nvSpPr>
          <p:cNvPr id="5" name="Line 4">
            <a:extLst>
              <a:ext uri="{FF2B5EF4-FFF2-40B4-BE49-F238E27FC236}">
                <a16:creationId xmlns:a16="http://schemas.microsoft.com/office/drawing/2014/main" xmlns="" id="{488D9821-EFEF-458E-A794-63C9F2BD6FA6}"/>
              </a:ext>
            </a:extLst>
          </p:cNvPr>
          <p:cNvSpPr>
            <a:spLocks noChangeShapeType="1"/>
          </p:cNvSpPr>
          <p:nvPr/>
        </p:nvSpPr>
        <p:spPr bwMode="auto">
          <a:xfrm>
            <a:off x="723900" y="838200"/>
            <a:ext cx="7696200"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object 214">
            <a:extLst>
              <a:ext uri="{FF2B5EF4-FFF2-40B4-BE49-F238E27FC236}">
                <a16:creationId xmlns:a16="http://schemas.microsoft.com/office/drawing/2014/main" xmlns="" id="{3AA3CD1C-743A-430E-9665-95FEB3737B78}"/>
              </a:ext>
            </a:extLst>
          </p:cNvPr>
          <p:cNvSpPr>
            <a:spLocks noChangeAspect="1"/>
          </p:cNvSpPr>
          <p:nvPr/>
        </p:nvSpPr>
        <p:spPr>
          <a:xfrm>
            <a:off x="3243750" y="1906193"/>
            <a:ext cx="1102031" cy="1021415"/>
          </a:xfrm>
          <a:prstGeom prst="rect">
            <a:avLst/>
          </a:prstGeom>
          <a:blipFill>
            <a:blip r:embed="rId2" cstate="print"/>
            <a:srcRect/>
            <a:stretch>
              <a:fillRect t="7258" r="-353087"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2" name="Picture 11">
            <a:extLst>
              <a:ext uri="{FF2B5EF4-FFF2-40B4-BE49-F238E27FC236}">
                <a16:creationId xmlns:a16="http://schemas.microsoft.com/office/drawing/2014/main" xmlns="" id="{996AE53B-56A8-4679-8DDB-438292B414FC}"/>
              </a:ext>
            </a:extLst>
          </p:cNvPr>
          <p:cNvPicPr>
            <a:picLocks noChangeAspect="1"/>
          </p:cNvPicPr>
          <p:nvPr/>
        </p:nvPicPr>
        <p:blipFill rotWithShape="1">
          <a:blip r:embed="rId3"/>
          <a:srcRect t="19776" b="31185"/>
          <a:stretch/>
        </p:blipFill>
        <p:spPr>
          <a:xfrm>
            <a:off x="5486400" y="4840809"/>
            <a:ext cx="2770766" cy="1102791"/>
          </a:xfrm>
          <a:prstGeom prst="rect">
            <a:avLst/>
          </a:prstGeom>
          <a:ln w="28575">
            <a:solidFill>
              <a:schemeClr val="accent1"/>
            </a:solidFill>
          </a:ln>
        </p:spPr>
      </p:pic>
      <p:sp>
        <p:nvSpPr>
          <p:cNvPr id="13" name="TextBox 12">
            <a:extLst>
              <a:ext uri="{FF2B5EF4-FFF2-40B4-BE49-F238E27FC236}">
                <a16:creationId xmlns:a16="http://schemas.microsoft.com/office/drawing/2014/main" xmlns="" id="{0A647BF2-035C-4396-8ED8-90E9FD046299}"/>
              </a:ext>
            </a:extLst>
          </p:cNvPr>
          <p:cNvSpPr txBox="1"/>
          <p:nvPr/>
        </p:nvSpPr>
        <p:spPr>
          <a:xfrm>
            <a:off x="4876800" y="5936903"/>
            <a:ext cx="4114800" cy="692497"/>
          </a:xfrm>
          <a:prstGeom prst="rect">
            <a:avLst/>
          </a:prstGeom>
          <a:noFill/>
        </p:spPr>
        <p:txBody>
          <a:bodyPr wrap="square" rtlCol="0">
            <a:spAutoFit/>
          </a:bodyPr>
          <a:lstStyle/>
          <a:p>
            <a:pPr algn="ctr"/>
            <a:r>
              <a:rPr lang="en-US" sz="1400" b="1" dirty="0"/>
              <a:t>MRI of adolescent brains activated during a memory task in ABCD study. </a:t>
            </a:r>
          </a:p>
          <a:p>
            <a:pPr algn="ctr"/>
            <a:r>
              <a:rPr lang="en-US" sz="1050" i="1" dirty="0"/>
              <a:t>Photo credit: Dr. Richard Watts and Dr. Hugh </a:t>
            </a:r>
            <a:r>
              <a:rPr lang="en-US" sz="1050" i="1" dirty="0" err="1"/>
              <a:t>Garavan</a:t>
            </a:r>
            <a:endParaRPr lang="en-US" sz="1050" i="1" dirty="0"/>
          </a:p>
        </p:txBody>
      </p:sp>
    </p:spTree>
    <p:extLst>
      <p:ext uri="{BB962C8B-B14F-4D97-AF65-F5344CB8AC3E}">
        <p14:creationId xmlns:p14="http://schemas.microsoft.com/office/powerpoint/2010/main" val="372542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9227443-8222-45F5-8CDA-417404CBD9BC}"/>
              </a:ext>
            </a:extLst>
          </p:cNvPr>
          <p:cNvSpPr>
            <a:spLocks noGrp="1"/>
          </p:cNvSpPr>
          <p:nvPr>
            <p:ph idx="1"/>
          </p:nvPr>
        </p:nvSpPr>
        <p:spPr>
          <a:xfrm>
            <a:off x="381000" y="1143000"/>
            <a:ext cx="4881270" cy="1600200"/>
          </a:xfrm>
        </p:spPr>
        <p:txBody>
          <a:bodyPr/>
          <a:lstStyle/>
          <a:p>
            <a:r>
              <a:rPr lang="en-US" sz="2400" b="1" dirty="0">
                <a:solidFill>
                  <a:schemeClr val="tx2"/>
                </a:solidFill>
              </a:rPr>
              <a:t>Collaborative Research on Addiction at NIH (CRAN)</a:t>
            </a:r>
          </a:p>
          <a:p>
            <a:pPr lvl="1"/>
            <a:r>
              <a:rPr lang="en-US" sz="2000" b="1" dirty="0"/>
              <a:t>Includes NIAAA, NIDA</a:t>
            </a:r>
            <a:r>
              <a:rPr lang="en-US" sz="1600" b="1" dirty="0"/>
              <a:t>, </a:t>
            </a:r>
            <a:r>
              <a:rPr lang="en-US" sz="2000" b="1" dirty="0"/>
              <a:t>and NCI </a:t>
            </a:r>
            <a:r>
              <a:rPr lang="en-US" sz="1600" b="1" dirty="0"/>
              <a:t>Division of Cancer Control and    Population Sciences</a:t>
            </a:r>
          </a:p>
          <a:p>
            <a:pPr lvl="1"/>
            <a:r>
              <a:rPr lang="en-US" sz="2000" b="1" dirty="0"/>
              <a:t>Joint Advisory Council      meetings held each May</a:t>
            </a:r>
          </a:p>
          <a:p>
            <a:pPr lvl="1"/>
            <a:r>
              <a:rPr lang="en-US" sz="2000" b="1" dirty="0"/>
              <a:t>ABCD Study </a:t>
            </a:r>
          </a:p>
          <a:p>
            <a:pPr lvl="1"/>
            <a:endParaRPr lang="en-US" sz="2000" b="1" dirty="0"/>
          </a:p>
        </p:txBody>
      </p:sp>
      <p:sp>
        <p:nvSpPr>
          <p:cNvPr id="5" name="TextBox 4">
            <a:extLst>
              <a:ext uri="{FF2B5EF4-FFF2-40B4-BE49-F238E27FC236}">
                <a16:creationId xmlns:a16="http://schemas.microsoft.com/office/drawing/2014/main" xmlns="" id="{2DC29D19-CACB-436C-AD45-4F95DAD8EAD2}"/>
              </a:ext>
            </a:extLst>
          </p:cNvPr>
          <p:cNvSpPr txBox="1"/>
          <p:nvPr/>
        </p:nvSpPr>
        <p:spPr>
          <a:xfrm>
            <a:off x="435318" y="223322"/>
            <a:ext cx="6409372" cy="477054"/>
          </a:xfrm>
          <a:prstGeom prst="rect">
            <a:avLst/>
          </a:prstGeom>
          <a:noFill/>
        </p:spPr>
        <p:txBody>
          <a:bodyPr wrap="square" rtlCol="0">
            <a:spAutoFit/>
          </a:bodyPr>
          <a:lstStyle/>
          <a:p>
            <a:pPr algn="ctr"/>
            <a:r>
              <a:rPr lang="en-US" sz="2500" b="1" dirty="0">
                <a:solidFill>
                  <a:schemeClr val="tx2"/>
                </a:solidFill>
              </a:rPr>
              <a:t>Update: Functional Integration with NIDA</a:t>
            </a:r>
          </a:p>
        </p:txBody>
      </p:sp>
      <p:sp>
        <p:nvSpPr>
          <p:cNvPr id="8" name="Line 4">
            <a:extLst>
              <a:ext uri="{FF2B5EF4-FFF2-40B4-BE49-F238E27FC236}">
                <a16:creationId xmlns:a16="http://schemas.microsoft.com/office/drawing/2014/main" xmlns="" id="{CB64E42F-EBA1-433F-A999-3E18DB9B54F4}"/>
              </a:ext>
            </a:extLst>
          </p:cNvPr>
          <p:cNvSpPr>
            <a:spLocks noChangeShapeType="1"/>
          </p:cNvSpPr>
          <p:nvPr/>
        </p:nvSpPr>
        <p:spPr bwMode="auto">
          <a:xfrm>
            <a:off x="723900" y="914400"/>
            <a:ext cx="7696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9" name="Picture 8">
            <a:extLst>
              <a:ext uri="{FF2B5EF4-FFF2-40B4-BE49-F238E27FC236}">
                <a16:creationId xmlns:a16="http://schemas.microsoft.com/office/drawing/2014/main" xmlns="" id="{BC78DBF9-0E98-40A7-92B3-119BA974ABDC}"/>
              </a:ext>
            </a:extLst>
          </p:cNvPr>
          <p:cNvPicPr>
            <a:picLocks noChangeAspect="1"/>
          </p:cNvPicPr>
          <p:nvPr/>
        </p:nvPicPr>
        <p:blipFill>
          <a:blip r:embed="rId2"/>
          <a:stretch>
            <a:fillRect/>
          </a:stretch>
        </p:blipFill>
        <p:spPr>
          <a:xfrm>
            <a:off x="6942773" y="129726"/>
            <a:ext cx="2071687" cy="1104900"/>
          </a:xfrm>
          <a:prstGeom prst="rect">
            <a:avLst/>
          </a:prstGeom>
          <a:ln w="57150">
            <a:solidFill>
              <a:srgbClr val="92D050"/>
            </a:solidFill>
          </a:ln>
        </p:spPr>
      </p:pic>
      <p:pic>
        <p:nvPicPr>
          <p:cNvPr id="1026" name="Picture 2" descr="The home page graphic featuring a simulated word cloud showing various aspects of collaborative addiction research.">
            <a:extLst>
              <a:ext uri="{FF2B5EF4-FFF2-40B4-BE49-F238E27FC236}">
                <a16:creationId xmlns:a16="http://schemas.microsoft.com/office/drawing/2014/main" xmlns="" id="{FE73F3FD-2402-46E6-A646-AE741727D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1571625"/>
            <a:ext cx="38004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xmlns="" id="{D1FBA2B5-9E41-42F6-B350-BFC9723CEE75}"/>
              </a:ext>
            </a:extLst>
          </p:cNvPr>
          <p:cNvSpPr txBox="1">
            <a:spLocks/>
          </p:cNvSpPr>
          <p:nvPr/>
        </p:nvSpPr>
        <p:spPr bwMode="auto">
          <a:xfrm>
            <a:off x="381000" y="3886202"/>
            <a:ext cx="8150759" cy="29717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0188" indent="-230188" algn="l" rtl="0" eaLnBrk="0" fontAlgn="base" hangingPunct="0">
              <a:spcBef>
                <a:spcPct val="10000"/>
              </a:spcBef>
              <a:spcAft>
                <a:spcPct val="0"/>
              </a:spcAft>
              <a:buClr>
                <a:schemeClr val="accent1"/>
              </a:buClr>
              <a:buSzPct val="125000"/>
              <a:buChar char="•"/>
              <a:defRPr sz="2100">
                <a:solidFill>
                  <a:schemeClr val="tx1"/>
                </a:solidFill>
                <a:latin typeface="+mn-lt"/>
                <a:ea typeface="ＭＳ Ｐゴシック" charset="-128"/>
                <a:cs typeface="ＭＳ Ｐゴシック" charset="-128"/>
              </a:defRPr>
            </a:lvl1pPr>
            <a:lvl2pPr marL="630238" indent="-231775" algn="l" rtl="0" eaLnBrk="0" fontAlgn="base" hangingPunct="0">
              <a:spcBef>
                <a:spcPct val="10000"/>
              </a:spcBef>
              <a:spcAft>
                <a:spcPct val="0"/>
              </a:spcAft>
              <a:buClr>
                <a:schemeClr val="accent1"/>
              </a:buClr>
              <a:buChar char="–"/>
              <a:defRPr sz="2100">
                <a:solidFill>
                  <a:schemeClr val="tx1"/>
                </a:solidFill>
                <a:latin typeface="+mn-lt"/>
                <a:ea typeface="ＭＳ Ｐゴシック" charset="-128"/>
              </a:defRPr>
            </a:lvl2pPr>
            <a:lvl3pPr marL="1143000" indent="-228600" algn="l" rtl="0" eaLnBrk="0" fontAlgn="base" hangingPunct="0">
              <a:spcBef>
                <a:spcPct val="1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10000"/>
              </a:spcBef>
              <a:spcAft>
                <a:spcPct val="0"/>
              </a:spcAft>
              <a:buChar char="–"/>
              <a:defRPr sz="2400">
                <a:solidFill>
                  <a:schemeClr val="tx1"/>
                </a:solidFill>
                <a:latin typeface="+mn-lt"/>
                <a:ea typeface="ＭＳ Ｐゴシック" charset="-128"/>
              </a:defRPr>
            </a:lvl4pPr>
            <a:lvl5pPr marL="2057400" indent="-228600" algn="l" rtl="0" eaLnBrk="0" fontAlgn="base" hangingPunct="0">
              <a:spcBef>
                <a:spcPct val="10000"/>
              </a:spcBef>
              <a:spcAft>
                <a:spcPct val="0"/>
              </a:spcAft>
              <a:buChar char="»"/>
              <a:defRPr sz="2400">
                <a:solidFill>
                  <a:schemeClr val="tx1"/>
                </a:solidFill>
                <a:latin typeface="+mn-lt"/>
                <a:ea typeface="ＭＳ Ｐゴシック" charset="-128"/>
              </a:defRPr>
            </a:lvl5pPr>
            <a:lvl6pPr marL="2514600" indent="-228600" algn="l" rtl="0" eaLnBrk="0" fontAlgn="base" hangingPunct="0">
              <a:spcBef>
                <a:spcPct val="10000"/>
              </a:spcBef>
              <a:spcAft>
                <a:spcPct val="0"/>
              </a:spcAft>
              <a:buChar char="»"/>
              <a:defRPr sz="2400">
                <a:solidFill>
                  <a:schemeClr val="tx1"/>
                </a:solidFill>
                <a:latin typeface="+mn-lt"/>
                <a:ea typeface="ＭＳ Ｐゴシック" charset="-128"/>
              </a:defRPr>
            </a:lvl6pPr>
            <a:lvl7pPr marL="2971800" indent="-228600" algn="l" rtl="0" eaLnBrk="0" fontAlgn="base" hangingPunct="0">
              <a:spcBef>
                <a:spcPct val="10000"/>
              </a:spcBef>
              <a:spcAft>
                <a:spcPct val="0"/>
              </a:spcAft>
              <a:buChar char="»"/>
              <a:defRPr sz="2400">
                <a:solidFill>
                  <a:schemeClr val="tx1"/>
                </a:solidFill>
                <a:latin typeface="+mn-lt"/>
                <a:ea typeface="ＭＳ Ｐゴシック" charset="-128"/>
              </a:defRPr>
            </a:lvl7pPr>
            <a:lvl8pPr marL="3429000" indent="-228600" algn="l" rtl="0" eaLnBrk="0" fontAlgn="base" hangingPunct="0">
              <a:spcBef>
                <a:spcPct val="10000"/>
              </a:spcBef>
              <a:spcAft>
                <a:spcPct val="0"/>
              </a:spcAft>
              <a:buChar char="»"/>
              <a:defRPr sz="2400">
                <a:solidFill>
                  <a:schemeClr val="tx1"/>
                </a:solidFill>
                <a:latin typeface="+mn-lt"/>
                <a:ea typeface="ＭＳ Ｐゴシック" charset="-128"/>
              </a:defRPr>
            </a:lvl8pPr>
            <a:lvl9pPr marL="3886200" indent="-228600" algn="l" rtl="0" eaLnBrk="0" fontAlgn="base" hangingPunct="0">
              <a:spcBef>
                <a:spcPct val="10000"/>
              </a:spcBef>
              <a:spcAft>
                <a:spcPct val="0"/>
              </a:spcAft>
              <a:buChar char="»"/>
              <a:defRPr sz="2400">
                <a:solidFill>
                  <a:schemeClr val="tx1"/>
                </a:solidFill>
                <a:latin typeface="+mn-lt"/>
                <a:ea typeface="ＭＳ Ｐゴシック" charset="-128"/>
              </a:defRPr>
            </a:lvl9pPr>
          </a:lstStyle>
          <a:p>
            <a:r>
              <a:rPr lang="en-US" sz="2000" b="1" u="sng" kern="0" dirty="0"/>
              <a:t>Other examples</a:t>
            </a:r>
          </a:p>
          <a:p>
            <a:pPr lvl="1">
              <a:spcAft>
                <a:spcPts val="600"/>
              </a:spcAft>
            </a:pPr>
            <a:r>
              <a:rPr lang="en-US" sz="1900" b="1" kern="0" dirty="0"/>
              <a:t>Co-sponsorship of multiple funding opportunity announcements</a:t>
            </a:r>
            <a:endParaRPr lang="en-US" sz="1800" b="1" kern="0" dirty="0"/>
          </a:p>
          <a:p>
            <a:pPr lvl="1">
              <a:spcAft>
                <a:spcPts val="600"/>
              </a:spcAft>
            </a:pPr>
            <a:r>
              <a:rPr lang="en-US" sz="1900" b="1" kern="0" dirty="0">
                <a:solidFill>
                  <a:schemeClr val="tx2"/>
                </a:solidFill>
              </a:rPr>
              <a:t>NIDA-NIAAA Neuroscience Working Group </a:t>
            </a:r>
            <a:r>
              <a:rPr lang="en-US" sz="1900" b="1" kern="0" dirty="0"/>
              <a:t>that organizes the annual Frontiers in Addiction Research Mini-Convention </a:t>
            </a:r>
          </a:p>
          <a:p>
            <a:pPr lvl="1">
              <a:spcAft>
                <a:spcPts val="600"/>
              </a:spcAft>
            </a:pPr>
            <a:r>
              <a:rPr lang="en-US" sz="1900" b="1" kern="0" dirty="0">
                <a:solidFill>
                  <a:schemeClr val="tx2"/>
                </a:solidFill>
              </a:rPr>
              <a:t>NIDA-NIAAA Scientific Review Committee </a:t>
            </a:r>
            <a:r>
              <a:rPr lang="en-US" sz="1900" b="1" kern="0" dirty="0"/>
              <a:t>includes staff from both institutes that review the scientific and technical merit of human subjects research protocols submitted by investigators in the Intramural Research Program of each institute</a:t>
            </a:r>
          </a:p>
        </p:txBody>
      </p:sp>
    </p:spTree>
    <p:extLst>
      <p:ext uri="{BB962C8B-B14F-4D97-AF65-F5344CB8AC3E}">
        <p14:creationId xmlns:p14="http://schemas.microsoft.com/office/powerpoint/2010/main" val="3115370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7FEB9E-E734-4B7B-BC25-6FEB011E3118}"/>
              </a:ext>
            </a:extLst>
          </p:cNvPr>
          <p:cNvSpPr>
            <a:spLocks noGrp="1"/>
          </p:cNvSpPr>
          <p:nvPr>
            <p:ph type="title"/>
          </p:nvPr>
        </p:nvSpPr>
        <p:spPr>
          <a:xfrm>
            <a:off x="304800" y="75375"/>
            <a:ext cx="8534400" cy="914402"/>
          </a:xfrm>
        </p:spPr>
        <p:txBody>
          <a:bodyPr anchor="ctr"/>
          <a:lstStyle/>
          <a:p>
            <a:r>
              <a:rPr lang="en-US" dirty="0">
                <a:cs typeface="Calibri" panose="020F0502020204030204" pitchFamily="34" charset="0"/>
              </a:rPr>
              <a:t>Update: Brain Research through Advancing Innovative </a:t>
            </a:r>
            <a:r>
              <a:rPr lang="en-US" dirty="0" err="1">
                <a:cs typeface="Calibri" panose="020F0502020204030204" pitchFamily="34" charset="0"/>
              </a:rPr>
              <a:t>Neurotechnologies</a:t>
            </a:r>
            <a:r>
              <a:rPr lang="en-US" dirty="0">
                <a:cs typeface="Calibri" panose="020F0502020204030204" pitchFamily="34" charset="0"/>
              </a:rPr>
              <a:t>® (BRAIN) Initiative</a:t>
            </a:r>
            <a:endParaRPr lang="en-US" dirty="0"/>
          </a:p>
        </p:txBody>
      </p:sp>
      <p:sp>
        <p:nvSpPr>
          <p:cNvPr id="3" name="Content Placeholder 2">
            <a:extLst>
              <a:ext uri="{FF2B5EF4-FFF2-40B4-BE49-F238E27FC236}">
                <a16:creationId xmlns:a16="http://schemas.microsoft.com/office/drawing/2014/main" xmlns="" id="{3EEAD91A-6D74-4CE2-B170-D4519FD5969B}"/>
              </a:ext>
            </a:extLst>
          </p:cNvPr>
          <p:cNvSpPr>
            <a:spLocks noGrp="1"/>
          </p:cNvSpPr>
          <p:nvPr>
            <p:ph idx="1"/>
          </p:nvPr>
        </p:nvSpPr>
        <p:spPr>
          <a:xfrm>
            <a:off x="304800" y="1295400"/>
            <a:ext cx="8534400" cy="5105400"/>
          </a:xfrm>
        </p:spPr>
        <p:txBody>
          <a:bodyPr/>
          <a:lstStyle/>
          <a:p>
            <a:r>
              <a:rPr lang="en-US" sz="2000" b="1" dirty="0">
                <a:solidFill>
                  <a:schemeClr val="tx2"/>
                </a:solidFill>
              </a:rPr>
              <a:t>A focus on circuits and networks</a:t>
            </a:r>
          </a:p>
          <a:p>
            <a:pPr lvl="1"/>
            <a:r>
              <a:rPr lang="en-US" sz="1800" b="1" dirty="0">
                <a:cs typeface="Calibri" panose="020F0502020204030204" pitchFamily="34" charset="0"/>
              </a:rPr>
              <a:t>“The challenge is to map the circuits of the brain, measure the fluctuating patterns of electrical and chemical activity flowing within those circuits, and understand how their interplay creates our unique cognitive and behavioral capabilities.” </a:t>
            </a:r>
          </a:p>
          <a:p>
            <a:pPr lvl="1"/>
            <a:endParaRPr lang="en-US" sz="2000" b="1" dirty="0">
              <a:cs typeface="Calibri" panose="020F0502020204030204" pitchFamily="34" charset="0"/>
            </a:endParaRPr>
          </a:p>
          <a:p>
            <a:r>
              <a:rPr lang="en-US" sz="2000" b="1" dirty="0">
                <a:solidFill>
                  <a:schemeClr val="tx2"/>
                </a:solidFill>
                <a:cs typeface="Calibri" panose="020F0502020204030204" pitchFamily="34" charset="0"/>
              </a:rPr>
              <a:t>25 active FOAs in the following areas:</a:t>
            </a:r>
          </a:p>
          <a:p>
            <a:pPr lvl="1"/>
            <a:r>
              <a:rPr lang="en-US" sz="1800" b="1" dirty="0">
                <a:cs typeface="Calibri" panose="020F0502020204030204" pitchFamily="34" charset="0"/>
              </a:rPr>
              <a:t>Cell Diversity/Tools for Cells and Circuits (5)</a:t>
            </a:r>
          </a:p>
          <a:p>
            <a:pPr lvl="1"/>
            <a:r>
              <a:rPr lang="en-US" sz="1800" b="1" dirty="0">
                <a:cs typeface="Calibri" panose="020F0502020204030204" pitchFamily="34" charset="0"/>
              </a:rPr>
              <a:t>Neural Recording, Modulation, and Stimulation (7)</a:t>
            </a:r>
          </a:p>
          <a:p>
            <a:pPr lvl="1"/>
            <a:r>
              <a:rPr lang="en-US" sz="1800" b="1" dirty="0">
                <a:cs typeface="Calibri" panose="020F0502020204030204" pitchFamily="34" charset="0"/>
              </a:rPr>
              <a:t>Understanding Neural Circuits (6)</a:t>
            </a:r>
          </a:p>
          <a:p>
            <a:pPr lvl="1"/>
            <a:r>
              <a:rPr lang="en-US" sz="1800" b="1" dirty="0">
                <a:cs typeface="Calibri" panose="020F0502020204030204" pitchFamily="34" charset="0"/>
              </a:rPr>
              <a:t>Data Science/Data Infrastructure (3)</a:t>
            </a:r>
          </a:p>
          <a:p>
            <a:pPr lvl="1"/>
            <a:r>
              <a:rPr lang="en-US" sz="1800" b="1" dirty="0">
                <a:cs typeface="Calibri" panose="020F0502020204030204" pitchFamily="34" charset="0"/>
              </a:rPr>
              <a:t>Training and Dissemination (2)</a:t>
            </a:r>
          </a:p>
          <a:p>
            <a:pPr lvl="1"/>
            <a:r>
              <a:rPr lang="en-US" sz="1800" b="1" dirty="0" err="1">
                <a:cs typeface="Calibri" panose="020F0502020204030204" pitchFamily="34" charset="0"/>
              </a:rPr>
              <a:t>Neuroethics</a:t>
            </a:r>
            <a:r>
              <a:rPr lang="en-US" sz="1800" b="1" dirty="0">
                <a:cs typeface="Calibri" panose="020F0502020204030204" pitchFamily="34" charset="0"/>
              </a:rPr>
              <a:t> (1)</a:t>
            </a:r>
          </a:p>
          <a:p>
            <a:pPr lvl="1"/>
            <a:r>
              <a:rPr lang="en-US" sz="1800" b="1" dirty="0">
                <a:cs typeface="Calibri" panose="020F0502020204030204" pitchFamily="34" charset="0"/>
              </a:rPr>
              <a:t>Small Business (1)</a:t>
            </a:r>
          </a:p>
          <a:p>
            <a:pPr lvl="1"/>
            <a:endParaRPr lang="en-US" sz="900" b="1" dirty="0">
              <a:cs typeface="Calibri" panose="020F0502020204030204" pitchFamily="34" charset="0"/>
            </a:endParaRPr>
          </a:p>
          <a:p>
            <a:r>
              <a:rPr lang="en-US" sz="2800" b="1" dirty="0">
                <a:solidFill>
                  <a:schemeClr val="tx2"/>
                </a:solidFill>
                <a:cs typeface="Calibri" panose="020F0502020204030204" pitchFamily="34" charset="0"/>
              </a:rPr>
              <a:t>https://braininitiative.nih.gov/</a:t>
            </a:r>
            <a:endParaRPr lang="en-US" sz="2800" b="1" i="1" dirty="0">
              <a:solidFill>
                <a:schemeClr val="tx2"/>
              </a:solidFill>
              <a:cs typeface="Arial" panose="020B0604020202020204" pitchFamily="34" charset="0"/>
            </a:endParaRPr>
          </a:p>
          <a:p>
            <a:endParaRPr lang="en-US" sz="2400" b="1" dirty="0"/>
          </a:p>
        </p:txBody>
      </p:sp>
      <p:pic>
        <p:nvPicPr>
          <p:cNvPr id="4" name="Picture 3">
            <a:extLst>
              <a:ext uri="{FF2B5EF4-FFF2-40B4-BE49-F238E27FC236}">
                <a16:creationId xmlns:a16="http://schemas.microsoft.com/office/drawing/2014/main" xmlns="" id="{D36EF2D3-5656-4914-94C4-65431589797B}"/>
              </a:ext>
            </a:extLst>
          </p:cNvPr>
          <p:cNvPicPr>
            <a:picLocks noChangeAspect="1"/>
          </p:cNvPicPr>
          <p:nvPr/>
        </p:nvPicPr>
        <p:blipFill rotWithShape="1">
          <a:blip r:embed="rId2"/>
          <a:srcRect l="50441"/>
          <a:stretch/>
        </p:blipFill>
        <p:spPr>
          <a:xfrm>
            <a:off x="5716921" y="4343400"/>
            <a:ext cx="3427079" cy="2514600"/>
          </a:xfrm>
          <a:prstGeom prst="rect">
            <a:avLst/>
          </a:prstGeom>
        </p:spPr>
      </p:pic>
      <p:sp>
        <p:nvSpPr>
          <p:cNvPr id="5" name="Line 4">
            <a:extLst>
              <a:ext uri="{FF2B5EF4-FFF2-40B4-BE49-F238E27FC236}">
                <a16:creationId xmlns:a16="http://schemas.microsoft.com/office/drawing/2014/main" xmlns="" id="{AE293792-57B1-4F30-9676-E64087A0AC2E}"/>
              </a:ext>
            </a:extLst>
          </p:cNvPr>
          <p:cNvSpPr>
            <a:spLocks noChangeShapeType="1"/>
          </p:cNvSpPr>
          <p:nvPr/>
        </p:nvSpPr>
        <p:spPr bwMode="auto">
          <a:xfrm>
            <a:off x="723900" y="1066800"/>
            <a:ext cx="7696200"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a:extLst>
              <a:ext uri="{FF2B5EF4-FFF2-40B4-BE49-F238E27FC236}">
                <a16:creationId xmlns:a16="http://schemas.microsoft.com/office/drawing/2014/main" xmlns="" id="{5166E401-E796-9341-8FBA-13CB53B3E2AD}"/>
              </a:ext>
            </a:extLst>
          </p:cNvPr>
          <p:cNvSpPr txBox="1"/>
          <p:nvPr/>
        </p:nvSpPr>
        <p:spPr>
          <a:xfrm>
            <a:off x="6477000" y="3620869"/>
            <a:ext cx="2514600" cy="646331"/>
          </a:xfrm>
          <a:prstGeom prst="rect">
            <a:avLst/>
          </a:prstGeom>
          <a:noFill/>
        </p:spPr>
        <p:txBody>
          <a:bodyPr wrap="square" rtlCol="0">
            <a:spAutoFit/>
          </a:bodyPr>
          <a:lstStyle/>
          <a:p>
            <a:r>
              <a:rPr lang="en-US" sz="1200" b="1" dirty="0"/>
              <a:t>Array Tomography of Mouse Cortex- S. Smith Laboratory Stanford University</a:t>
            </a:r>
          </a:p>
        </p:txBody>
      </p:sp>
    </p:spTree>
    <p:extLst>
      <p:ext uri="{BB962C8B-B14F-4D97-AF65-F5344CB8AC3E}">
        <p14:creationId xmlns:p14="http://schemas.microsoft.com/office/powerpoint/2010/main" val="3748450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BA74A2-30CC-41C6-94AF-2CF710890945}"/>
              </a:ext>
            </a:extLst>
          </p:cNvPr>
          <p:cNvSpPr>
            <a:spLocks noGrp="1"/>
          </p:cNvSpPr>
          <p:nvPr>
            <p:ph type="title"/>
          </p:nvPr>
        </p:nvSpPr>
        <p:spPr>
          <a:xfrm>
            <a:off x="304800" y="76200"/>
            <a:ext cx="8534400" cy="1143000"/>
          </a:xfrm>
        </p:spPr>
        <p:txBody>
          <a:bodyPr/>
          <a:lstStyle/>
          <a:p>
            <a:r>
              <a:rPr lang="en-US" dirty="0"/>
              <a:t>Update: Diagnosis and Treatment of Fetal Alcohol Spectrum Disorders</a:t>
            </a:r>
          </a:p>
        </p:txBody>
      </p:sp>
      <p:sp>
        <p:nvSpPr>
          <p:cNvPr id="3" name="Content Placeholder 2">
            <a:extLst>
              <a:ext uri="{FF2B5EF4-FFF2-40B4-BE49-F238E27FC236}">
                <a16:creationId xmlns:a16="http://schemas.microsoft.com/office/drawing/2014/main" xmlns="" id="{6A6CD81E-D2D3-4D54-9F26-54254F221E7E}"/>
              </a:ext>
            </a:extLst>
          </p:cNvPr>
          <p:cNvSpPr>
            <a:spLocks noGrp="1"/>
          </p:cNvSpPr>
          <p:nvPr>
            <p:ph idx="1"/>
          </p:nvPr>
        </p:nvSpPr>
        <p:spPr>
          <a:xfrm>
            <a:off x="533400" y="1295400"/>
            <a:ext cx="7447935" cy="5105400"/>
          </a:xfrm>
        </p:spPr>
        <p:txBody>
          <a:bodyPr/>
          <a:lstStyle/>
          <a:p>
            <a:pPr>
              <a:spcAft>
                <a:spcPts val="800"/>
              </a:spcAft>
            </a:pPr>
            <a:r>
              <a:rPr lang="en-US" sz="2000" b="1" dirty="0"/>
              <a:t>FASD prevalence: as high as </a:t>
            </a:r>
            <a:r>
              <a:rPr lang="en-US" altLang="en-US" sz="2000" b="1" dirty="0">
                <a:solidFill>
                  <a:schemeClr val="tx2"/>
                </a:solidFill>
                <a:latin typeface="Arial" charset="0"/>
                <a:ea typeface="ＭＳ Ｐゴシック" charset="0"/>
              </a:rPr>
              <a:t>1.1 – 5% 			      </a:t>
            </a:r>
            <a:r>
              <a:rPr lang="en-US" altLang="en-US" sz="2000" b="1" dirty="0">
                <a:latin typeface="Arial" charset="0"/>
                <a:ea typeface="ＭＳ Ｐゴシック" charset="0"/>
              </a:rPr>
              <a:t>among four U.S. communities </a:t>
            </a:r>
            <a:r>
              <a:rPr lang="en-US" altLang="en-US" sz="1600" b="1" dirty="0">
                <a:latin typeface="Arial" charset="0"/>
                <a:ea typeface="ＭＳ Ｐゴシック" charset="0"/>
              </a:rPr>
              <a:t>(May et al., 2018)</a:t>
            </a:r>
          </a:p>
          <a:p>
            <a:pPr>
              <a:spcAft>
                <a:spcPts val="800"/>
              </a:spcAft>
            </a:pPr>
            <a:r>
              <a:rPr lang="en-US" sz="2000" b="1" dirty="0"/>
              <a:t>Current research to improve screening, 	           diagnosis, prevention, and treatment of FASD:</a:t>
            </a:r>
          </a:p>
          <a:p>
            <a:pPr lvl="1">
              <a:spcBef>
                <a:spcPts val="0"/>
              </a:spcBef>
              <a:spcAft>
                <a:spcPts val="200"/>
              </a:spcAft>
            </a:pPr>
            <a:r>
              <a:rPr lang="en-US" sz="2000" b="1" dirty="0"/>
              <a:t>Refining </a:t>
            </a:r>
            <a:r>
              <a:rPr lang="en-US" sz="2000" b="1" dirty="0">
                <a:solidFill>
                  <a:schemeClr val="tx2"/>
                </a:solidFill>
              </a:rPr>
              <a:t>3D facial imaging </a:t>
            </a:r>
            <a:r>
              <a:rPr lang="en-US" sz="2000" b="1" dirty="0"/>
              <a:t>to improve diagnosis</a:t>
            </a:r>
          </a:p>
          <a:p>
            <a:pPr lvl="1">
              <a:spcBef>
                <a:spcPts val="0"/>
              </a:spcBef>
              <a:spcAft>
                <a:spcPts val="200"/>
              </a:spcAft>
            </a:pPr>
            <a:r>
              <a:rPr lang="en-US" sz="2000" b="1" dirty="0"/>
              <a:t>Adapting a </a:t>
            </a:r>
            <a:r>
              <a:rPr lang="en-US" sz="2000" b="1" dirty="0">
                <a:solidFill>
                  <a:schemeClr val="tx2"/>
                </a:solidFill>
              </a:rPr>
              <a:t>neurobehavioral screening </a:t>
            </a:r>
            <a:r>
              <a:rPr lang="en-US" sz="2000" b="1" dirty="0"/>
              <a:t>tool (Decision Tree) for mobile use</a:t>
            </a:r>
          </a:p>
          <a:p>
            <a:pPr lvl="1">
              <a:spcBef>
                <a:spcPts val="0"/>
              </a:spcBef>
              <a:spcAft>
                <a:spcPts val="200"/>
              </a:spcAft>
            </a:pPr>
            <a:r>
              <a:rPr lang="en-US" sz="2000" b="1" dirty="0"/>
              <a:t>Developing culturally-appropriate approaches for the </a:t>
            </a:r>
            <a:r>
              <a:rPr lang="en-US" sz="2000" b="1" dirty="0">
                <a:solidFill>
                  <a:schemeClr val="tx2"/>
                </a:solidFill>
              </a:rPr>
              <a:t>prevention</a:t>
            </a:r>
            <a:r>
              <a:rPr lang="en-US" sz="2000" b="1" dirty="0"/>
              <a:t> of alcohol-exposed pregnancies</a:t>
            </a:r>
          </a:p>
          <a:p>
            <a:pPr lvl="1">
              <a:spcBef>
                <a:spcPts val="0"/>
              </a:spcBef>
              <a:spcAft>
                <a:spcPts val="200"/>
              </a:spcAft>
            </a:pPr>
            <a:r>
              <a:rPr lang="en-US" sz="2000" b="1" dirty="0"/>
              <a:t>Exploring</a:t>
            </a:r>
            <a:r>
              <a:rPr lang="en-US" sz="2000" b="1" dirty="0">
                <a:solidFill>
                  <a:schemeClr val="tx2"/>
                </a:solidFill>
              </a:rPr>
              <a:t> maternal immune profiles </a:t>
            </a:r>
            <a:r>
              <a:rPr lang="en-US" sz="2000" b="1" dirty="0"/>
              <a:t>as biomarkers of prenatal alcohol exposure and risk of neurodevelopmental delay</a:t>
            </a:r>
          </a:p>
          <a:p>
            <a:pPr lvl="1">
              <a:spcBef>
                <a:spcPts val="0"/>
              </a:spcBef>
              <a:spcAft>
                <a:spcPts val="200"/>
              </a:spcAft>
            </a:pPr>
            <a:r>
              <a:rPr lang="en-US" sz="2000" b="1" dirty="0"/>
              <a:t>Testing</a:t>
            </a:r>
            <a:r>
              <a:rPr lang="en-US" sz="2000" b="1" dirty="0">
                <a:solidFill>
                  <a:schemeClr val="tx2"/>
                </a:solidFill>
              </a:rPr>
              <a:t> choline supplementation </a:t>
            </a:r>
            <a:r>
              <a:rPr lang="en-US" sz="2000" b="1" dirty="0"/>
              <a:t>to mitigate adverse effects of prenatal alcohol exposure</a:t>
            </a:r>
          </a:p>
          <a:p>
            <a:pPr>
              <a:spcAft>
                <a:spcPts val="800"/>
              </a:spcAft>
            </a:pPr>
            <a:r>
              <a:rPr lang="en-US" sz="2000" b="1" dirty="0"/>
              <a:t>NIAAA is convening a consensus conference to attempt to harmonize classification systems for research on FASD </a:t>
            </a:r>
          </a:p>
        </p:txBody>
      </p:sp>
      <p:pic>
        <p:nvPicPr>
          <p:cNvPr id="1026" name="Picture 2" descr="Picture of three babies">
            <a:extLst>
              <a:ext uri="{FF2B5EF4-FFF2-40B4-BE49-F238E27FC236}">
                <a16:creationId xmlns:a16="http://schemas.microsoft.com/office/drawing/2014/main" xmlns="" id="{665729CE-8B44-40C6-A2A8-70CEEF592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650" y="1371600"/>
            <a:ext cx="2105024" cy="1275771"/>
          </a:xfrm>
          <a:prstGeom prst="rect">
            <a:avLst/>
          </a:prstGeom>
          <a:noFill/>
          <a:extLst>
            <a:ext uri="{909E8E84-426E-40DD-AFC4-6F175D3DCCD1}">
              <a14:hiddenFill xmlns:a14="http://schemas.microsoft.com/office/drawing/2010/main">
                <a:solidFill>
                  <a:srgbClr val="FFFFFF"/>
                </a:solidFill>
              </a14:hiddenFill>
            </a:ext>
          </a:extLst>
        </p:spPr>
      </p:pic>
      <p:sp>
        <p:nvSpPr>
          <p:cNvPr id="5" name="Line 4">
            <a:extLst>
              <a:ext uri="{FF2B5EF4-FFF2-40B4-BE49-F238E27FC236}">
                <a16:creationId xmlns:a16="http://schemas.microsoft.com/office/drawing/2014/main" xmlns="" id="{2D20A0D9-6E24-4AF0-BE4A-CCF9673A6703}"/>
              </a:ext>
            </a:extLst>
          </p:cNvPr>
          <p:cNvSpPr>
            <a:spLocks noChangeShapeType="1"/>
          </p:cNvSpPr>
          <p:nvPr/>
        </p:nvSpPr>
        <p:spPr bwMode="auto">
          <a:xfrm>
            <a:off x="723900" y="990600"/>
            <a:ext cx="7696200"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latin typeface="Arial" charset="0"/>
              <a:ea typeface="ＭＳ Ｐゴシック" charset="0"/>
            </a:endParaRPr>
          </a:p>
        </p:txBody>
      </p:sp>
    </p:spTree>
    <p:extLst>
      <p:ext uri="{BB962C8B-B14F-4D97-AF65-F5344CB8AC3E}">
        <p14:creationId xmlns:p14="http://schemas.microsoft.com/office/powerpoint/2010/main" val="1927385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22" y="76200"/>
            <a:ext cx="8534400" cy="1143000"/>
          </a:xfrm>
        </p:spPr>
        <p:txBody>
          <a:bodyPr/>
          <a:lstStyle/>
          <a:p>
            <a:r>
              <a:rPr lang="en-US" dirty="0"/>
              <a:t>Update: Advancing Research on</a:t>
            </a:r>
            <a:br>
              <a:rPr lang="en-US" dirty="0"/>
            </a:br>
            <a:r>
              <a:rPr lang="en-US" dirty="0"/>
              <a:t>Alcohol-Associated Liver Disease</a:t>
            </a:r>
          </a:p>
        </p:txBody>
      </p:sp>
      <p:sp>
        <p:nvSpPr>
          <p:cNvPr id="3" name="Content Placeholder 2"/>
          <p:cNvSpPr>
            <a:spLocks noGrp="1"/>
          </p:cNvSpPr>
          <p:nvPr>
            <p:ph idx="1"/>
          </p:nvPr>
        </p:nvSpPr>
        <p:spPr>
          <a:xfrm>
            <a:off x="562496" y="1143001"/>
            <a:ext cx="8019009" cy="4876799"/>
          </a:xfrm>
        </p:spPr>
        <p:txBody>
          <a:bodyPr/>
          <a:lstStyle/>
          <a:p>
            <a:pPr marL="398463" lvl="1" indent="0">
              <a:spcBef>
                <a:spcPts val="0"/>
              </a:spcBef>
              <a:spcAft>
                <a:spcPts val="0"/>
              </a:spcAft>
              <a:buNone/>
            </a:pPr>
            <a:endParaRPr lang="en-US" sz="2200" b="1" dirty="0">
              <a:solidFill>
                <a:schemeClr val="tx2"/>
              </a:solidFill>
            </a:endParaRPr>
          </a:p>
          <a:p>
            <a:pPr>
              <a:spcAft>
                <a:spcPts val="1000"/>
              </a:spcAft>
            </a:pPr>
            <a:r>
              <a:rPr lang="en-US" sz="2000" b="1" dirty="0"/>
              <a:t>~ 50% of U.S. liver disease deaths are attributable to                    alcohol misuse</a:t>
            </a:r>
          </a:p>
          <a:p>
            <a:pPr>
              <a:spcAft>
                <a:spcPts val="1000"/>
              </a:spcAft>
            </a:pPr>
            <a:r>
              <a:rPr lang="en-US" sz="2000" b="1" dirty="0"/>
              <a:t>Alcohol-associated liver disease (AALD) now replaces                         hepatitis C virus as the </a:t>
            </a:r>
            <a:r>
              <a:rPr lang="en-US" sz="2000" b="1" dirty="0">
                <a:solidFill>
                  <a:schemeClr val="tx2"/>
                </a:solidFill>
              </a:rPr>
              <a:t>leading cause of liver 	 transplantation</a:t>
            </a:r>
            <a:r>
              <a:rPr lang="en-US" sz="2000" b="1" dirty="0"/>
              <a:t> due to chronic liver disease</a:t>
            </a:r>
          </a:p>
          <a:p>
            <a:pPr>
              <a:spcAft>
                <a:spcPts val="1000"/>
              </a:spcAft>
            </a:pPr>
            <a:r>
              <a:rPr lang="en-US" sz="2000" b="1" dirty="0">
                <a:solidFill>
                  <a:schemeClr val="tx2"/>
                </a:solidFill>
              </a:rPr>
              <a:t>Alcoholic Hepatitis Network: </a:t>
            </a:r>
            <a:r>
              <a:rPr lang="en-US" sz="2000" b="1" dirty="0"/>
              <a:t>NIAAA established a clinical and translational network to streamline the design, initiation, and conduct of clinical trials for alcoholic hepatitis, reduce administrative redundancy, and optimize the use of scientific innovations</a:t>
            </a:r>
          </a:p>
          <a:p>
            <a:pPr>
              <a:spcAft>
                <a:spcPts val="1000"/>
              </a:spcAft>
            </a:pPr>
            <a:r>
              <a:rPr lang="en-US" sz="2000" b="1" i="1" dirty="0"/>
              <a:t>In development: </a:t>
            </a:r>
            <a:r>
              <a:rPr lang="en-US" sz="2000" b="1" i="1" dirty="0">
                <a:solidFill>
                  <a:schemeClr val="tx2"/>
                </a:solidFill>
              </a:rPr>
              <a:t>NIAAA Core Liver Resource </a:t>
            </a:r>
            <a:r>
              <a:rPr lang="en-US" sz="2000" b="1" i="1" dirty="0"/>
              <a:t>that provides fundamental information about AALD for health care providers</a:t>
            </a:r>
          </a:p>
          <a:p>
            <a:pPr marL="0" indent="0">
              <a:spcAft>
                <a:spcPts val="1000"/>
              </a:spcAft>
              <a:buNone/>
            </a:pPr>
            <a:r>
              <a:rPr lang="en-US" sz="2200" b="1" dirty="0"/>
              <a:t>    </a:t>
            </a:r>
          </a:p>
          <a:p>
            <a:pPr marL="0" indent="0">
              <a:buNone/>
            </a:pPr>
            <a:endParaRPr lang="en-US" sz="2200" b="1" dirty="0"/>
          </a:p>
          <a:p>
            <a:endParaRPr lang="en-US" sz="1200" b="1" dirty="0">
              <a:solidFill>
                <a:schemeClr val="tx2"/>
              </a:solidFill>
            </a:endParaRPr>
          </a:p>
          <a:p>
            <a:pPr marL="0" indent="0">
              <a:buNone/>
            </a:pPr>
            <a:endParaRPr lang="en-US" sz="2200" b="1" dirty="0">
              <a:solidFill>
                <a:schemeClr val="tx2"/>
              </a:solidFill>
            </a:endParaRPr>
          </a:p>
        </p:txBody>
      </p:sp>
      <p:sp>
        <p:nvSpPr>
          <p:cNvPr id="6" name="Line 4"/>
          <p:cNvSpPr>
            <a:spLocks noChangeShapeType="1"/>
          </p:cNvSpPr>
          <p:nvPr/>
        </p:nvSpPr>
        <p:spPr bwMode="auto">
          <a:xfrm>
            <a:off x="759056" y="990600"/>
            <a:ext cx="7696200"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 name="Rectangle 3">
            <a:extLst>
              <a:ext uri="{FF2B5EF4-FFF2-40B4-BE49-F238E27FC236}">
                <a16:creationId xmlns:a16="http://schemas.microsoft.com/office/drawing/2014/main" xmlns="" id="{A4D7A3C5-231F-4BD2-B2AE-34C0ED627D06}"/>
              </a:ext>
            </a:extLst>
          </p:cNvPr>
          <p:cNvSpPr/>
          <p:nvPr/>
        </p:nvSpPr>
        <p:spPr>
          <a:xfrm>
            <a:off x="23446" y="6299348"/>
            <a:ext cx="8991600" cy="646331"/>
          </a:xfrm>
          <a:prstGeom prst="rect">
            <a:avLst/>
          </a:prstGeom>
        </p:spPr>
        <p:txBody>
          <a:bodyPr wrap="square">
            <a:spAutoFit/>
          </a:bodyPr>
          <a:lstStyle/>
          <a:p>
            <a:pPr>
              <a:buClr>
                <a:srgbClr val="FFC000"/>
              </a:buClr>
            </a:pPr>
            <a:r>
              <a:rPr lang="en-US" b="1" dirty="0">
                <a:latin typeface="Arial" panose="020B0604020202020204" pitchFamily="34" charset="0"/>
                <a:cs typeface="Arial" panose="020B0604020202020204" pitchFamily="34" charset="0"/>
              </a:rPr>
              <a:t>    </a:t>
            </a:r>
          </a:p>
          <a:p>
            <a:pPr marL="342900" indent="-342900">
              <a:buClr>
                <a:srgbClr val="FFC000"/>
              </a:buClr>
              <a:buFont typeface="Arial" panose="020B0604020202020204" pitchFamily="34" charset="0"/>
              <a:buChar char="•"/>
            </a:pPr>
            <a:endParaRPr lang="en-US" b="1" dirty="0">
              <a:solidFill>
                <a:schemeClr val="tx2"/>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xmlns="" id="{F2949F15-F4A4-46B6-9B98-B32FAF1750F4}"/>
              </a:ext>
            </a:extLst>
          </p:cNvPr>
          <p:cNvPicPr>
            <a:picLocks noChangeAspect="1"/>
          </p:cNvPicPr>
          <p:nvPr/>
        </p:nvPicPr>
        <p:blipFill>
          <a:blip r:embed="rId3"/>
          <a:stretch>
            <a:fillRect/>
          </a:stretch>
        </p:blipFill>
        <p:spPr>
          <a:xfrm>
            <a:off x="7543800" y="1371600"/>
            <a:ext cx="1258400" cy="1698495"/>
          </a:xfrm>
          <a:prstGeom prst="rect">
            <a:avLst/>
          </a:prstGeom>
          <a:ln>
            <a:solidFill>
              <a:schemeClr val="tx1"/>
            </a:solidFill>
          </a:ln>
        </p:spPr>
      </p:pic>
    </p:spTree>
    <p:extLst>
      <p:ext uri="{BB962C8B-B14F-4D97-AF65-F5344CB8AC3E}">
        <p14:creationId xmlns:p14="http://schemas.microsoft.com/office/powerpoint/2010/main" val="3415423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270810-9160-42A1-BE87-6D82ED7CC4A1}"/>
              </a:ext>
            </a:extLst>
          </p:cNvPr>
          <p:cNvSpPr>
            <a:spLocks noGrp="1"/>
          </p:cNvSpPr>
          <p:nvPr>
            <p:ph type="title"/>
          </p:nvPr>
        </p:nvSpPr>
        <p:spPr>
          <a:xfrm>
            <a:off x="0" y="0"/>
            <a:ext cx="9144000" cy="762000"/>
          </a:xfrm>
        </p:spPr>
        <p:txBody>
          <a:bodyPr anchor="ctr"/>
          <a:lstStyle/>
          <a:p>
            <a:r>
              <a:rPr lang="en-US" dirty="0"/>
              <a:t>Priority: Advancing Treatment for AUD</a:t>
            </a:r>
          </a:p>
        </p:txBody>
      </p:sp>
      <p:sp>
        <p:nvSpPr>
          <p:cNvPr id="3" name="Content Placeholder 2">
            <a:extLst>
              <a:ext uri="{FF2B5EF4-FFF2-40B4-BE49-F238E27FC236}">
                <a16:creationId xmlns:a16="http://schemas.microsoft.com/office/drawing/2014/main" xmlns="" id="{AF587CCF-B931-4B30-8166-4F259E20E92F}"/>
              </a:ext>
            </a:extLst>
          </p:cNvPr>
          <p:cNvSpPr>
            <a:spLocks noGrp="1"/>
          </p:cNvSpPr>
          <p:nvPr>
            <p:ph idx="1"/>
          </p:nvPr>
        </p:nvSpPr>
        <p:spPr>
          <a:xfrm>
            <a:off x="228600" y="1066800"/>
            <a:ext cx="8534400" cy="5105400"/>
          </a:xfrm>
        </p:spPr>
        <p:txBody>
          <a:bodyPr/>
          <a:lstStyle/>
          <a:p>
            <a:r>
              <a:rPr lang="en-US" sz="1900" b="1" dirty="0"/>
              <a:t>Evidence-based behavioral treatments such as:</a:t>
            </a:r>
          </a:p>
          <a:p>
            <a:pPr lvl="1"/>
            <a:r>
              <a:rPr lang="en-US" sz="1900" b="1" dirty="0"/>
              <a:t>Cognitive behavioral therapy (CBT)</a:t>
            </a:r>
          </a:p>
          <a:p>
            <a:pPr lvl="1"/>
            <a:r>
              <a:rPr lang="en-US" sz="1900" b="1" dirty="0"/>
              <a:t>Motivational interviewing</a:t>
            </a:r>
          </a:p>
          <a:p>
            <a:r>
              <a:rPr lang="en-US" sz="1900" b="1" dirty="0"/>
              <a:t>Three FDA-approved medications for 				   treatment of AUD:</a:t>
            </a:r>
          </a:p>
          <a:p>
            <a:pPr lvl="1"/>
            <a:r>
              <a:rPr lang="en-US" sz="1900" b="1" dirty="0"/>
              <a:t>Disulfiram (Antabuse)</a:t>
            </a:r>
          </a:p>
          <a:p>
            <a:pPr lvl="1"/>
            <a:r>
              <a:rPr lang="en-US" sz="1900" b="1" dirty="0"/>
              <a:t>Naltrexone (Vivitrol, </a:t>
            </a:r>
            <a:r>
              <a:rPr lang="en-US" sz="1900" b="1" dirty="0" err="1"/>
              <a:t>ReVia</a:t>
            </a:r>
            <a:r>
              <a:rPr lang="en-US" sz="1900" b="1" dirty="0"/>
              <a:t>)</a:t>
            </a:r>
          </a:p>
          <a:p>
            <a:pPr lvl="1"/>
            <a:r>
              <a:rPr lang="en-US" sz="1900" b="1" dirty="0"/>
              <a:t>Acamprosate (</a:t>
            </a:r>
            <a:r>
              <a:rPr lang="en-US" sz="1900" b="1" dirty="0" err="1"/>
              <a:t>Campral</a:t>
            </a:r>
            <a:r>
              <a:rPr lang="en-US" sz="1900" b="1" dirty="0"/>
              <a:t>)</a:t>
            </a:r>
          </a:p>
          <a:p>
            <a:pPr marL="0" indent="0">
              <a:buNone/>
            </a:pPr>
            <a:r>
              <a:rPr lang="en-US" sz="1900" b="1" i="1" dirty="0">
                <a:solidFill>
                  <a:schemeClr val="accent1"/>
                </a:solidFill>
              </a:rPr>
              <a:t>…BUT fewer than 10% of people with AUD receive any form of treatment!</a:t>
            </a:r>
          </a:p>
          <a:p>
            <a:pPr lvl="1"/>
            <a:endParaRPr lang="en-US" sz="1000" b="1" dirty="0"/>
          </a:p>
          <a:p>
            <a:pPr marL="0" indent="0">
              <a:buNone/>
            </a:pPr>
            <a:r>
              <a:rPr lang="en-US" sz="2000" b="1" dirty="0">
                <a:solidFill>
                  <a:schemeClr val="tx2"/>
                </a:solidFill>
              </a:rPr>
              <a:t>NIAAA Goals:</a:t>
            </a:r>
          </a:p>
          <a:p>
            <a:r>
              <a:rPr lang="en-US" sz="1900" b="1" dirty="0"/>
              <a:t>Development and refinement of behavioral treatments</a:t>
            </a:r>
          </a:p>
          <a:p>
            <a:r>
              <a:rPr lang="en-US" sz="1900" b="1" dirty="0"/>
              <a:t>Identify novel targets and support medications development</a:t>
            </a:r>
          </a:p>
          <a:p>
            <a:r>
              <a:rPr lang="en-US" sz="1900" b="1" dirty="0"/>
              <a:t>Explore alternative clinical trial endpoints</a:t>
            </a:r>
          </a:p>
          <a:p>
            <a:r>
              <a:rPr lang="en-US" sz="1900" b="1" dirty="0"/>
              <a:t>Support research to define recovery</a:t>
            </a:r>
          </a:p>
          <a:p>
            <a:r>
              <a:rPr lang="en-US" sz="1900" b="1" u="sng" dirty="0"/>
              <a:t>Health services</a:t>
            </a:r>
            <a:r>
              <a:rPr lang="en-US" sz="1900" b="1" dirty="0"/>
              <a:t>: Integrate prevention, early intervention, and treatment into routine health care</a:t>
            </a:r>
          </a:p>
        </p:txBody>
      </p:sp>
      <p:sp>
        <p:nvSpPr>
          <p:cNvPr id="4" name="Line 4">
            <a:extLst>
              <a:ext uri="{FF2B5EF4-FFF2-40B4-BE49-F238E27FC236}">
                <a16:creationId xmlns:a16="http://schemas.microsoft.com/office/drawing/2014/main" xmlns="" id="{2AF9015D-C3A9-4360-815B-B6091C31EE03}"/>
              </a:ext>
              <a:ext uri="{C183D7F6-B498-43B3-948B-1728B52AA6E4}">
                <adec:decorative xmlns:adec="http://schemas.microsoft.com/office/drawing/2017/decorative" xmlns="" val="1"/>
              </a:ext>
            </a:extLst>
          </p:cNvPr>
          <p:cNvSpPr>
            <a:spLocks noChangeShapeType="1"/>
          </p:cNvSpPr>
          <p:nvPr/>
        </p:nvSpPr>
        <p:spPr bwMode="auto">
          <a:xfrm>
            <a:off x="723900" y="762000"/>
            <a:ext cx="7696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xmlns="" id="{C4F8B09D-2244-4C20-A3C0-99EACE5677F7}"/>
              </a:ext>
            </a:extLst>
          </p:cNvPr>
          <p:cNvPicPr>
            <a:picLocks noChangeAspect="1"/>
          </p:cNvPicPr>
          <p:nvPr/>
        </p:nvPicPr>
        <p:blipFill>
          <a:blip r:embed="rId2"/>
          <a:stretch>
            <a:fillRect/>
          </a:stretch>
        </p:blipFill>
        <p:spPr>
          <a:xfrm>
            <a:off x="5791200" y="1752600"/>
            <a:ext cx="2353898" cy="1255412"/>
          </a:xfrm>
          <a:prstGeom prst="rect">
            <a:avLst/>
          </a:prstGeom>
          <a:ln w="57150">
            <a:solidFill>
              <a:srgbClr val="92D050"/>
            </a:solidFill>
          </a:ln>
        </p:spPr>
      </p:pic>
    </p:spTree>
    <p:extLst>
      <p:ext uri="{BB962C8B-B14F-4D97-AF65-F5344CB8AC3E}">
        <p14:creationId xmlns:p14="http://schemas.microsoft.com/office/powerpoint/2010/main" val="3010556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4">
            <a:extLst>
              <a:ext uri="{FF2B5EF4-FFF2-40B4-BE49-F238E27FC236}">
                <a16:creationId xmlns:a16="http://schemas.microsoft.com/office/drawing/2014/main" xmlns="" id="{9F6F2123-D915-4B51-9590-784B9330B726}"/>
              </a:ext>
              <a:ext uri="{C183D7F6-B498-43B3-948B-1728B52AA6E4}">
                <adec:decorative xmlns:adec="http://schemas.microsoft.com/office/drawing/2017/decorative" xmlns="" val="1"/>
              </a:ext>
            </a:extLst>
          </p:cNvPr>
          <p:cNvSpPr>
            <a:spLocks noChangeShapeType="1"/>
          </p:cNvSpPr>
          <p:nvPr/>
        </p:nvSpPr>
        <p:spPr bwMode="auto">
          <a:xfrm>
            <a:off x="723900" y="990600"/>
            <a:ext cx="7696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xmlns="" id="{51F4E7E0-B1CB-45AD-84F7-FDCC820C711E}"/>
              </a:ext>
            </a:extLst>
          </p:cNvPr>
          <p:cNvSpPr>
            <a:spLocks noGrp="1"/>
          </p:cNvSpPr>
          <p:nvPr>
            <p:ph type="title"/>
          </p:nvPr>
        </p:nvSpPr>
        <p:spPr>
          <a:xfrm>
            <a:off x="62713" y="91920"/>
            <a:ext cx="6871487" cy="762000"/>
          </a:xfrm>
        </p:spPr>
        <p:txBody>
          <a:bodyPr/>
          <a:lstStyle/>
          <a:p>
            <a:r>
              <a:rPr lang="en-US" sz="2600" dirty="0"/>
              <a:t>Priority: Disseminating Information about</a:t>
            </a:r>
            <a:br>
              <a:rPr lang="en-US" sz="2600" dirty="0"/>
            </a:br>
            <a:r>
              <a:rPr lang="en-US" sz="2600" dirty="0"/>
              <a:t>Alcohol and Alcohol Treatment Services</a:t>
            </a:r>
          </a:p>
        </p:txBody>
      </p:sp>
      <p:sp>
        <p:nvSpPr>
          <p:cNvPr id="3" name="Content Placeholder 2">
            <a:extLst>
              <a:ext uri="{FF2B5EF4-FFF2-40B4-BE49-F238E27FC236}">
                <a16:creationId xmlns:a16="http://schemas.microsoft.com/office/drawing/2014/main" xmlns="" id="{7C958785-3975-49CB-B438-20CAF87975E5}"/>
              </a:ext>
            </a:extLst>
          </p:cNvPr>
          <p:cNvSpPr>
            <a:spLocks noGrp="1"/>
          </p:cNvSpPr>
          <p:nvPr>
            <p:ph idx="1"/>
          </p:nvPr>
        </p:nvSpPr>
        <p:spPr>
          <a:xfrm>
            <a:off x="381000" y="1371600"/>
            <a:ext cx="5257800" cy="2005588"/>
          </a:xfrm>
        </p:spPr>
        <p:txBody>
          <a:bodyPr/>
          <a:lstStyle/>
          <a:p>
            <a:pPr marL="0" indent="0">
              <a:buNone/>
            </a:pPr>
            <a:r>
              <a:rPr lang="en-US" b="1" dirty="0"/>
              <a:t>The </a:t>
            </a:r>
            <a:r>
              <a:rPr lang="en-US" b="1" dirty="0">
                <a:solidFill>
                  <a:schemeClr val="tx2"/>
                </a:solidFill>
              </a:rPr>
              <a:t>Alcohol Treatment Navigator </a:t>
            </a:r>
            <a:r>
              <a:rPr lang="en-US" b="1" dirty="0"/>
              <a:t>was designed to help people understand treatment options and locate providers:</a:t>
            </a:r>
          </a:p>
          <a:p>
            <a:endParaRPr lang="en-US" sz="1000" b="1" dirty="0">
              <a:solidFill>
                <a:schemeClr val="accent1"/>
              </a:solidFill>
            </a:endParaRPr>
          </a:p>
          <a:p>
            <a:pPr marL="0" indent="0">
              <a:buNone/>
            </a:pPr>
            <a:r>
              <a:rPr lang="en-US" b="1" dirty="0">
                <a:solidFill>
                  <a:schemeClr val="accent1"/>
                </a:solidFill>
              </a:rPr>
              <a:t>https://alcoholtreatment.niaaa.nih.gov/</a:t>
            </a:r>
          </a:p>
          <a:p>
            <a:endParaRPr lang="en-US" b="1" dirty="0"/>
          </a:p>
        </p:txBody>
      </p:sp>
      <p:pic>
        <p:nvPicPr>
          <p:cNvPr id="4" name="Picture 3">
            <a:extLst>
              <a:ext uri="{FF2B5EF4-FFF2-40B4-BE49-F238E27FC236}">
                <a16:creationId xmlns:a16="http://schemas.microsoft.com/office/drawing/2014/main" xmlns="" id="{34D04264-45BB-44AC-AE2A-6D8006053A2D}"/>
              </a:ext>
            </a:extLst>
          </p:cNvPr>
          <p:cNvPicPr>
            <a:picLocks noChangeAspect="1"/>
          </p:cNvPicPr>
          <p:nvPr/>
        </p:nvPicPr>
        <p:blipFill>
          <a:blip r:embed="rId2"/>
          <a:stretch>
            <a:fillRect/>
          </a:stretch>
        </p:blipFill>
        <p:spPr>
          <a:xfrm>
            <a:off x="5867400" y="1371600"/>
            <a:ext cx="2362200" cy="1614786"/>
          </a:xfrm>
          <a:prstGeom prst="rect">
            <a:avLst/>
          </a:prstGeom>
        </p:spPr>
      </p:pic>
      <p:sp>
        <p:nvSpPr>
          <p:cNvPr id="6" name="TextBox 5">
            <a:extLst>
              <a:ext uri="{FF2B5EF4-FFF2-40B4-BE49-F238E27FC236}">
                <a16:creationId xmlns:a16="http://schemas.microsoft.com/office/drawing/2014/main" xmlns="" id="{DA5DAA4F-2AB5-4F6F-B1F9-0A71F578BA6A}"/>
              </a:ext>
            </a:extLst>
          </p:cNvPr>
          <p:cNvSpPr txBox="1"/>
          <p:nvPr/>
        </p:nvSpPr>
        <p:spPr>
          <a:xfrm>
            <a:off x="304800" y="3124200"/>
            <a:ext cx="8496488" cy="3554819"/>
          </a:xfrm>
          <a:prstGeom prst="rect">
            <a:avLst/>
          </a:prstGeom>
          <a:noFill/>
        </p:spPr>
        <p:txBody>
          <a:bodyPr wrap="square" rtlCol="0">
            <a:spAutoFit/>
          </a:bodyPr>
          <a:lstStyle/>
          <a:p>
            <a:r>
              <a:rPr lang="en-US" sz="2100" b="1" dirty="0"/>
              <a:t>NIAAA is currently developing resources to </a:t>
            </a:r>
            <a:r>
              <a:rPr lang="en-US" sz="2100" b="1" dirty="0">
                <a:solidFill>
                  <a:schemeClr val="tx2"/>
                </a:solidFill>
              </a:rPr>
              <a:t>support integration of prevention, early intervention, and treatment </a:t>
            </a:r>
            <a:r>
              <a:rPr lang="en-US" sz="2100" b="1" dirty="0"/>
              <a:t>into routine health care:</a:t>
            </a:r>
          </a:p>
          <a:p>
            <a:pPr marL="342900" indent="-342900">
              <a:buClr>
                <a:schemeClr val="accent1"/>
              </a:buClr>
              <a:buFont typeface="Arial" panose="020B0604020202020204" pitchFamily="34" charset="0"/>
              <a:buChar char="•"/>
            </a:pPr>
            <a:r>
              <a:rPr lang="en-US" sz="2000" b="1" dirty="0">
                <a:solidFill>
                  <a:schemeClr val="tx2"/>
                </a:solidFill>
              </a:rPr>
              <a:t>Clinician’s Navigator </a:t>
            </a:r>
            <a:r>
              <a:rPr lang="en-US" sz="2000" b="1" dirty="0"/>
              <a:t>– a resource to help health professionals guide their patients to treatment</a:t>
            </a:r>
          </a:p>
          <a:p>
            <a:pPr marL="342900" indent="-342900">
              <a:buClr>
                <a:schemeClr val="accent1"/>
              </a:buClr>
              <a:buFont typeface="Arial" panose="020B0604020202020204" pitchFamily="34" charset="0"/>
              <a:buChar char="•"/>
            </a:pPr>
            <a:r>
              <a:rPr lang="en-US" sz="2000" b="1" dirty="0">
                <a:solidFill>
                  <a:schemeClr val="tx2"/>
                </a:solidFill>
              </a:rPr>
              <a:t>Clinician’s Core Resource </a:t>
            </a:r>
            <a:r>
              <a:rPr lang="en-US" sz="2000" b="1" dirty="0"/>
              <a:t>– what every clinician needs to know about alcohol</a:t>
            </a:r>
          </a:p>
          <a:p>
            <a:endParaRPr lang="en-US" dirty="0"/>
          </a:p>
          <a:p>
            <a:r>
              <a:rPr lang="en-US" sz="2000" b="1" dirty="0"/>
              <a:t>NIAAA continues to encourage research in </a:t>
            </a:r>
            <a:r>
              <a:rPr lang="en-US" sz="2000" b="1" dirty="0">
                <a:solidFill>
                  <a:schemeClr val="tx2"/>
                </a:solidFill>
              </a:rPr>
              <a:t>health services and dissemination/implementation science </a:t>
            </a:r>
            <a:r>
              <a:rPr lang="en-US" sz="2000" b="1" dirty="0"/>
              <a:t>with respect to alcohol treatment.</a:t>
            </a:r>
          </a:p>
        </p:txBody>
      </p:sp>
      <p:pic>
        <p:nvPicPr>
          <p:cNvPr id="7" name="Picture 6">
            <a:extLst>
              <a:ext uri="{FF2B5EF4-FFF2-40B4-BE49-F238E27FC236}">
                <a16:creationId xmlns:a16="http://schemas.microsoft.com/office/drawing/2014/main" xmlns="" id="{B1F081D7-D53A-4E56-8D5C-E9CB1BEABE54}"/>
              </a:ext>
            </a:extLst>
          </p:cNvPr>
          <p:cNvPicPr>
            <a:picLocks noChangeAspect="1"/>
          </p:cNvPicPr>
          <p:nvPr/>
        </p:nvPicPr>
        <p:blipFill>
          <a:blip r:embed="rId3"/>
          <a:stretch>
            <a:fillRect/>
          </a:stretch>
        </p:blipFill>
        <p:spPr>
          <a:xfrm>
            <a:off x="7024250" y="129726"/>
            <a:ext cx="2000250" cy="1066800"/>
          </a:xfrm>
          <a:prstGeom prst="rect">
            <a:avLst/>
          </a:prstGeom>
          <a:ln w="57150">
            <a:solidFill>
              <a:srgbClr val="92D050"/>
            </a:solidFill>
          </a:ln>
        </p:spPr>
      </p:pic>
    </p:spTree>
    <p:extLst>
      <p:ext uri="{BB962C8B-B14F-4D97-AF65-F5344CB8AC3E}">
        <p14:creationId xmlns:p14="http://schemas.microsoft.com/office/powerpoint/2010/main" val="4164237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B235D1C-07C4-46EC-BD04-7489F9B47F50}"/>
              </a:ext>
            </a:extLst>
          </p:cNvPr>
          <p:cNvSpPr>
            <a:spLocks noGrp="1"/>
          </p:cNvSpPr>
          <p:nvPr>
            <p:ph idx="1"/>
          </p:nvPr>
        </p:nvSpPr>
        <p:spPr>
          <a:xfrm>
            <a:off x="457200" y="1219200"/>
            <a:ext cx="8382000" cy="5105400"/>
          </a:xfrm>
        </p:spPr>
        <p:txBody>
          <a:bodyPr/>
          <a:lstStyle/>
          <a:p>
            <a:pPr marL="0" indent="0">
              <a:buNone/>
            </a:pPr>
            <a:r>
              <a:rPr lang="en-US" sz="2000" b="1" dirty="0">
                <a:solidFill>
                  <a:schemeClr val="accent1"/>
                </a:solidFill>
              </a:rPr>
              <a:t>Future opportunities for secondary data analysis </a:t>
            </a:r>
          </a:p>
          <a:p>
            <a:pPr marL="0" indent="0">
              <a:buNone/>
            </a:pPr>
            <a:r>
              <a:rPr lang="en-US" sz="2000" b="1" dirty="0">
                <a:solidFill>
                  <a:schemeClr val="accent1"/>
                </a:solidFill>
              </a:rPr>
              <a:t>and application of big data analytic techniques, like AI, are coming:</a:t>
            </a:r>
          </a:p>
          <a:p>
            <a:pPr marL="0" indent="0">
              <a:buNone/>
            </a:pPr>
            <a:endParaRPr lang="en-US" sz="1000" b="1" dirty="0"/>
          </a:p>
          <a:p>
            <a:r>
              <a:rPr lang="en-US" sz="1800" b="1" dirty="0"/>
              <a:t>The NIH </a:t>
            </a:r>
            <a:r>
              <a:rPr lang="en-US" sz="1800" b="1" dirty="0">
                <a:solidFill>
                  <a:schemeClr val="tx2"/>
                </a:solidFill>
              </a:rPr>
              <a:t>All of Us</a:t>
            </a:r>
            <a:r>
              <a:rPr lang="en-US" sz="1800" b="1" dirty="0"/>
              <a:t> Research Program will collect “big data” (including alcohol-related measures) on 1 million people</a:t>
            </a:r>
          </a:p>
          <a:p>
            <a:pPr lvl="1"/>
            <a:r>
              <a:rPr lang="en-US" sz="1600" b="1" dirty="0"/>
              <a:t>Data sources will include electronic health records, patient-reported responses on smartphone, genomics, and in-clinic visits</a:t>
            </a:r>
          </a:p>
          <a:p>
            <a:endParaRPr lang="en-US" sz="1000" b="1" dirty="0"/>
          </a:p>
          <a:p>
            <a:r>
              <a:rPr lang="en-US" sz="1800" b="1" dirty="0"/>
              <a:t>The </a:t>
            </a:r>
            <a:r>
              <a:rPr lang="en-US" sz="1800" b="1" dirty="0">
                <a:solidFill>
                  <a:schemeClr val="tx2"/>
                </a:solidFill>
              </a:rPr>
              <a:t>NIAAA Data Archive</a:t>
            </a:r>
            <a:r>
              <a:rPr lang="en-US" sz="1800" b="1" dirty="0"/>
              <a:t> will serve as a repository for human subjects data from most NIAAA-funded grants </a:t>
            </a:r>
            <a:r>
              <a:rPr lang="en-US" sz="1600" b="1" dirty="0"/>
              <a:t>(effective Jan. 25, 2019; </a:t>
            </a:r>
            <a:r>
              <a:rPr lang="en-US" sz="1600" b="1" dirty="0">
                <a:solidFill>
                  <a:schemeClr val="tx2"/>
                </a:solidFill>
              </a:rPr>
              <a:t>NOT-AA-18-010</a:t>
            </a:r>
            <a:r>
              <a:rPr lang="en-US" sz="1600" b="1" dirty="0"/>
              <a:t>)</a:t>
            </a:r>
          </a:p>
          <a:p>
            <a:pPr lvl="1"/>
            <a:r>
              <a:rPr lang="en-US" sz="1600" b="1" dirty="0"/>
              <a:t>For more info, </a:t>
            </a:r>
            <a:r>
              <a:rPr lang="en-US" sz="1600" b="1" dirty="0">
                <a:solidFill>
                  <a:schemeClr val="tx2"/>
                </a:solidFill>
              </a:rPr>
              <a:t>visit the NIMH Data Archive RSA exhibit booth (Sun-Wed)</a:t>
            </a:r>
          </a:p>
          <a:p>
            <a:pPr lvl="1"/>
            <a:r>
              <a:rPr lang="en-US" sz="1600" b="1" dirty="0">
                <a:solidFill>
                  <a:schemeClr val="tx2"/>
                </a:solidFill>
              </a:rPr>
              <a:t>NIAAA Point of Contact: </a:t>
            </a:r>
            <a:r>
              <a:rPr lang="en-US" sz="1600" b="1" dirty="0"/>
              <a:t>Dr. Daniel Falk </a:t>
            </a:r>
            <a:r>
              <a:rPr lang="en-US" sz="1600" b="1" dirty="0">
                <a:solidFill>
                  <a:schemeClr val="accent1"/>
                </a:solidFill>
              </a:rPr>
              <a:t>(</a:t>
            </a:r>
            <a:r>
              <a:rPr lang="en-US" sz="1600" b="1" u="sng" dirty="0">
                <a:solidFill>
                  <a:schemeClr val="accent1"/>
                </a:solidFill>
                <a:hlinkClick r:id="rId2">
                  <a:extLst>
                    <a:ext uri="{A12FA001-AC4F-418D-AE19-62706E023703}">
                      <ahyp:hlinkClr xmlns:ahyp="http://schemas.microsoft.com/office/drawing/2018/hyperlinkcolor" xmlns="" val="tx"/>
                    </a:ext>
                  </a:extLst>
                </a:hlinkClick>
              </a:rPr>
              <a:t>falkde@mail.nih.gov</a:t>
            </a:r>
            <a:r>
              <a:rPr lang="en-US" sz="1600" b="1" dirty="0">
                <a:solidFill>
                  <a:schemeClr val="accent1"/>
                </a:solidFill>
              </a:rPr>
              <a:t>)</a:t>
            </a:r>
          </a:p>
          <a:p>
            <a:endParaRPr lang="en-US" sz="1000" b="1" dirty="0"/>
          </a:p>
          <a:p>
            <a:r>
              <a:rPr lang="en-US" sz="1800" b="1" dirty="0"/>
              <a:t>NIAAA supports </a:t>
            </a:r>
            <a:r>
              <a:rPr lang="en-US" sz="1800" b="1" dirty="0">
                <a:solidFill>
                  <a:schemeClr val="tx2"/>
                </a:solidFill>
              </a:rPr>
              <a:t>training</a:t>
            </a:r>
            <a:r>
              <a:rPr lang="en-US" sz="1800" b="1" dirty="0"/>
              <a:t> in new analytic techniques</a:t>
            </a:r>
          </a:p>
          <a:p>
            <a:pPr lvl="1"/>
            <a:r>
              <a:rPr lang="en-US" sz="1600" b="1" dirty="0"/>
              <a:t>Participation in a recent NIH-wide FOA (</a:t>
            </a:r>
            <a:r>
              <a:rPr lang="en-US" sz="1600" b="1" dirty="0">
                <a:solidFill>
                  <a:schemeClr val="tx2"/>
                </a:solidFill>
              </a:rPr>
              <a:t>RFA-OD-19-011</a:t>
            </a:r>
            <a:r>
              <a:rPr lang="en-US" sz="1600" b="1" dirty="0"/>
              <a:t>), using the T32 training mechanism</a:t>
            </a:r>
          </a:p>
          <a:p>
            <a:pPr lvl="1"/>
            <a:r>
              <a:rPr lang="en-US" sz="1600" b="1" dirty="0"/>
              <a:t>Funding supports training the next generation of scientists to apply sophisticated analytic approaches, such as artificial intelligence, to “big data” sources, including electronic health records</a:t>
            </a:r>
          </a:p>
        </p:txBody>
      </p:sp>
      <p:sp>
        <p:nvSpPr>
          <p:cNvPr id="4" name="Line 4">
            <a:extLst>
              <a:ext uri="{FF2B5EF4-FFF2-40B4-BE49-F238E27FC236}">
                <a16:creationId xmlns:a16="http://schemas.microsoft.com/office/drawing/2014/main" xmlns="" id="{B9265D69-E5F3-421A-A5CE-91A5CB4178CE}"/>
              </a:ext>
              <a:ext uri="{C183D7F6-B498-43B3-948B-1728B52AA6E4}">
                <adec:decorative xmlns:adec="http://schemas.microsoft.com/office/drawing/2017/decorative" xmlns="" val="1"/>
              </a:ext>
            </a:extLst>
          </p:cNvPr>
          <p:cNvSpPr>
            <a:spLocks noChangeShapeType="1"/>
          </p:cNvSpPr>
          <p:nvPr/>
        </p:nvSpPr>
        <p:spPr bwMode="auto">
          <a:xfrm>
            <a:off x="723900" y="990600"/>
            <a:ext cx="7696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xmlns="" id="{7E7E34F4-32FD-4EE9-A2BE-CA46C1A483B6}"/>
              </a:ext>
            </a:extLst>
          </p:cNvPr>
          <p:cNvPicPr>
            <a:picLocks noChangeAspect="1"/>
          </p:cNvPicPr>
          <p:nvPr/>
        </p:nvPicPr>
        <p:blipFill>
          <a:blip r:embed="rId3"/>
          <a:stretch>
            <a:fillRect/>
          </a:stretch>
        </p:blipFill>
        <p:spPr>
          <a:xfrm>
            <a:off x="7024250" y="129726"/>
            <a:ext cx="2000250" cy="1066800"/>
          </a:xfrm>
          <a:prstGeom prst="rect">
            <a:avLst/>
          </a:prstGeom>
          <a:ln w="57150">
            <a:solidFill>
              <a:srgbClr val="92D050"/>
            </a:solidFill>
          </a:ln>
        </p:spPr>
      </p:pic>
      <p:sp>
        <p:nvSpPr>
          <p:cNvPr id="6" name="Rectangle 5">
            <a:extLst>
              <a:ext uri="{FF2B5EF4-FFF2-40B4-BE49-F238E27FC236}">
                <a16:creationId xmlns:a16="http://schemas.microsoft.com/office/drawing/2014/main" xmlns="" id="{5F9B31F5-3DDA-425F-A633-B88CFB5F6016}"/>
              </a:ext>
            </a:extLst>
          </p:cNvPr>
          <p:cNvSpPr/>
          <p:nvPr/>
        </p:nvSpPr>
        <p:spPr>
          <a:xfrm>
            <a:off x="27159" y="55775"/>
            <a:ext cx="6942773" cy="861774"/>
          </a:xfrm>
          <a:prstGeom prst="rect">
            <a:avLst/>
          </a:prstGeom>
        </p:spPr>
        <p:txBody>
          <a:bodyPr wrap="square">
            <a:spAutoFit/>
          </a:bodyPr>
          <a:lstStyle/>
          <a:p>
            <a:pPr algn="ctr"/>
            <a:r>
              <a:rPr lang="en-US" sz="2500" b="1" dirty="0">
                <a:solidFill>
                  <a:schemeClr val="tx2"/>
                </a:solidFill>
              </a:rPr>
              <a:t>Emerging Issue: NIAAA Supports Clinical Informatics Approaches &amp; Big Data Capacity</a:t>
            </a:r>
          </a:p>
        </p:txBody>
      </p:sp>
    </p:spTree>
    <p:extLst>
      <p:ext uri="{BB962C8B-B14F-4D97-AF65-F5344CB8AC3E}">
        <p14:creationId xmlns:p14="http://schemas.microsoft.com/office/powerpoint/2010/main" val="1691023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FB4651C-BC3A-4490-A721-B703084CCBED}"/>
              </a:ext>
            </a:extLst>
          </p:cNvPr>
          <p:cNvSpPr txBox="1"/>
          <p:nvPr/>
        </p:nvSpPr>
        <p:spPr>
          <a:xfrm>
            <a:off x="723900" y="1114196"/>
            <a:ext cx="77343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rial"/>
                <a:ea typeface="+mn-ea"/>
                <a:cs typeface="+mn-cs"/>
              </a:rPr>
              <a:t>High-Intensity Drinking: </a:t>
            </a:r>
            <a:r>
              <a:rPr kumimoji="0" lang="en-US" sz="2000" b="1" i="0" u="none" strike="noStrike" kern="1200" cap="none" spc="0" normalizeH="0" baseline="0" noProof="0" dirty="0">
                <a:ln>
                  <a:noFill/>
                </a:ln>
                <a:solidFill>
                  <a:srgbClr val="FFFFFF"/>
                </a:solidFill>
                <a:effectLst/>
                <a:uLnTx/>
                <a:uFillTx/>
                <a:latin typeface="Arial"/>
                <a:ea typeface="+mn-ea"/>
                <a:cs typeface="+mn-cs"/>
              </a:rPr>
              <a:t>alcohol intake at levels twice or more the threshold for binge drinking (predictive of increased harm)</a:t>
            </a:r>
          </a:p>
        </p:txBody>
      </p:sp>
      <p:sp>
        <p:nvSpPr>
          <p:cNvPr id="8" name="TextBox 7">
            <a:extLst>
              <a:ext uri="{FF2B5EF4-FFF2-40B4-BE49-F238E27FC236}">
                <a16:creationId xmlns:a16="http://schemas.microsoft.com/office/drawing/2014/main" xmlns="" id="{5476F62A-045F-4267-B445-C0706E7B0F33}"/>
              </a:ext>
            </a:extLst>
          </p:cNvPr>
          <p:cNvSpPr txBox="1"/>
          <p:nvPr/>
        </p:nvSpPr>
        <p:spPr>
          <a:xfrm>
            <a:off x="411099" y="2002572"/>
            <a:ext cx="4008501" cy="40934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F9933"/>
              </a:buClr>
              <a:buSzTx/>
              <a:buFont typeface="Arial" panose="020B0604020202020204" pitchFamily="34" charset="0"/>
              <a:buChar char="•"/>
              <a:tabLst/>
              <a:defRPr/>
            </a:pPr>
            <a:r>
              <a:rPr kumimoji="0" lang="en-US" b="1" i="0" u="none" strike="noStrike" kern="1200" cap="none" spc="0" normalizeH="0" baseline="0" noProof="0" dirty="0">
                <a:ln>
                  <a:noFill/>
                </a:ln>
                <a:solidFill>
                  <a:srgbClr val="FFFFFF"/>
                </a:solidFill>
                <a:effectLst/>
                <a:uLnTx/>
                <a:uFillTx/>
                <a:latin typeface="Arial"/>
                <a:ea typeface="+mn-ea"/>
                <a:cs typeface="+mn-cs"/>
              </a:rPr>
              <a:t>In October 2018, NIAAA convened a </a:t>
            </a:r>
            <a:r>
              <a:rPr kumimoji="0" lang="en-US" b="1" i="0" u="none" strike="noStrike" kern="1200" cap="none" spc="0" normalizeH="0" baseline="0" noProof="0" dirty="0">
                <a:ln>
                  <a:noFill/>
                </a:ln>
                <a:solidFill>
                  <a:srgbClr val="FFFF00"/>
                </a:solidFill>
                <a:effectLst/>
                <a:uLnTx/>
                <a:uFillTx/>
                <a:latin typeface="Arial"/>
                <a:ea typeface="+mn-ea"/>
                <a:cs typeface="+mn-cs"/>
              </a:rPr>
              <a:t>working group</a:t>
            </a:r>
            <a:r>
              <a:rPr kumimoji="0" lang="en-US" b="1" i="0" u="none" strike="noStrike" kern="1200" cap="none" spc="0" normalizeH="0" baseline="0" noProof="0" dirty="0">
                <a:ln>
                  <a:noFill/>
                </a:ln>
                <a:solidFill>
                  <a:srgbClr val="FFFFFF"/>
                </a:solidFill>
                <a:effectLst/>
                <a:uLnTx/>
                <a:uFillTx/>
                <a:latin typeface="Arial"/>
                <a:ea typeface="+mn-ea"/>
                <a:cs typeface="+mn-cs"/>
              </a:rPr>
              <a:t> consisting of experts in alcohol and drug policy, neuroscience, digital media, social media analysis, adolescent alcohol intervention research, and global health</a:t>
            </a:r>
          </a:p>
          <a:p>
            <a:pPr marL="285750" marR="0" lvl="0" indent="-285750" algn="l" defTabSz="914400" rtl="0" eaLnBrk="1" fontAlgn="auto" latinLnBrk="0" hangingPunct="1">
              <a:lnSpc>
                <a:spcPct val="100000"/>
              </a:lnSpc>
              <a:spcBef>
                <a:spcPts val="0"/>
              </a:spcBef>
              <a:spcAft>
                <a:spcPts val="0"/>
              </a:spcAft>
              <a:buClr>
                <a:srgbClr val="FF9933"/>
              </a:buClr>
              <a:buSzTx/>
              <a:buFont typeface="Arial" panose="020B0604020202020204" pitchFamily="34" charset="0"/>
              <a:buChar char="•"/>
              <a:tabLst/>
              <a:defRPr/>
            </a:pPr>
            <a:endParaRPr lang="en-US" sz="1000" b="1" dirty="0">
              <a:solidFill>
                <a:srgbClr val="FFFFFF"/>
              </a:solidFill>
              <a:latin typeface="Arial"/>
            </a:endParaRPr>
          </a:p>
          <a:p>
            <a:pPr marL="285750" marR="0" lvl="0" indent="-285750" algn="l" defTabSz="914400" rtl="0" eaLnBrk="1" fontAlgn="auto" latinLnBrk="0" hangingPunct="1">
              <a:lnSpc>
                <a:spcPct val="100000"/>
              </a:lnSpc>
              <a:spcBef>
                <a:spcPts val="0"/>
              </a:spcBef>
              <a:spcAft>
                <a:spcPts val="0"/>
              </a:spcAft>
              <a:buClr>
                <a:srgbClr val="FF9933"/>
              </a:buClr>
              <a:buSzTx/>
              <a:buFont typeface="Arial" panose="020B0604020202020204" pitchFamily="34" charset="0"/>
              <a:buChar char="•"/>
              <a:tabLst/>
              <a:defRPr/>
            </a:pPr>
            <a:r>
              <a:rPr kumimoji="0" lang="en-US" b="1" i="0" u="none" strike="noStrike" kern="1200" cap="none" spc="0" normalizeH="0" baseline="0" noProof="0" dirty="0">
                <a:ln>
                  <a:noFill/>
                </a:ln>
                <a:solidFill>
                  <a:srgbClr val="FFFFFF"/>
                </a:solidFill>
                <a:effectLst/>
                <a:uLnTx/>
                <a:uFillTx/>
                <a:latin typeface="Arial"/>
                <a:ea typeface="+mn-ea"/>
                <a:cs typeface="+mn-cs"/>
              </a:rPr>
              <a:t>The discussion focused on </a:t>
            </a:r>
            <a:r>
              <a:rPr kumimoji="0" lang="en-US" b="1" i="0" u="none" strike="noStrike" kern="1200" cap="none" spc="0" normalizeH="0" baseline="0" noProof="0" dirty="0">
                <a:ln>
                  <a:noFill/>
                </a:ln>
                <a:solidFill>
                  <a:schemeClr val="tx2"/>
                </a:solidFill>
                <a:effectLst/>
                <a:uLnTx/>
                <a:uFillTx/>
                <a:latin typeface="Arial"/>
                <a:ea typeface="+mn-ea"/>
                <a:cs typeface="+mn-cs"/>
              </a:rPr>
              <a:t>biological determinants</a:t>
            </a:r>
            <a:r>
              <a:rPr kumimoji="0" lang="en-US" b="1" i="0" u="none" strike="noStrike" kern="1200" cap="none" spc="0" normalizeH="0" baseline="0" noProof="0" dirty="0">
                <a:ln>
                  <a:noFill/>
                </a:ln>
                <a:solidFill>
                  <a:srgbClr val="FFFFFF"/>
                </a:solidFill>
                <a:effectLst/>
                <a:uLnTx/>
                <a:uFillTx/>
                <a:latin typeface="Arial"/>
                <a:ea typeface="+mn-ea"/>
                <a:cs typeface="+mn-cs"/>
              </a:rPr>
              <a:t> (e.g., tolerance) and </a:t>
            </a:r>
            <a:r>
              <a:rPr kumimoji="0" lang="en-US" b="1" i="0" u="none" strike="noStrike" kern="1200" cap="none" spc="0" normalizeH="0" baseline="0" noProof="0" dirty="0">
                <a:ln>
                  <a:noFill/>
                </a:ln>
                <a:solidFill>
                  <a:schemeClr val="tx2"/>
                </a:solidFill>
                <a:effectLst/>
                <a:uLnTx/>
                <a:uFillTx/>
                <a:latin typeface="Arial"/>
                <a:ea typeface="+mn-ea"/>
                <a:cs typeface="+mn-cs"/>
              </a:rPr>
              <a:t>sociocultural factors </a:t>
            </a:r>
            <a:r>
              <a:rPr kumimoji="0" lang="en-US" b="1" i="0" u="none" strike="noStrike" kern="1200" cap="none" spc="0" normalizeH="0" baseline="0" noProof="0" dirty="0">
                <a:ln>
                  <a:noFill/>
                </a:ln>
                <a:solidFill>
                  <a:srgbClr val="FFFFFF"/>
                </a:solidFill>
                <a:effectLst/>
                <a:uLnTx/>
                <a:uFillTx/>
                <a:latin typeface="Arial"/>
                <a:ea typeface="+mn-ea"/>
                <a:cs typeface="+mn-cs"/>
              </a:rPr>
              <a:t>(e.g., societal norms) that influence this behavior</a:t>
            </a:r>
          </a:p>
          <a:p>
            <a:pPr marL="285750" marR="0" lvl="0" indent="-285750" algn="l" defTabSz="914400" rtl="0" eaLnBrk="1" fontAlgn="auto" latinLnBrk="0" hangingPunct="1">
              <a:lnSpc>
                <a:spcPct val="100000"/>
              </a:lnSpc>
              <a:spcBef>
                <a:spcPts val="0"/>
              </a:spcBef>
              <a:spcAft>
                <a:spcPts val="0"/>
              </a:spcAft>
              <a:buClr>
                <a:srgbClr val="FF9933"/>
              </a:buClr>
              <a:buSzTx/>
              <a:buFont typeface="Arial" panose="020B0604020202020204" pitchFamily="34"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9" name="Picture 18">
            <a:extLst>
              <a:ext uri="{FF2B5EF4-FFF2-40B4-BE49-F238E27FC236}">
                <a16:creationId xmlns:a16="http://schemas.microsoft.com/office/drawing/2014/main" xmlns="" id="{A2F0CED8-617C-4BF1-B0C3-A3EA2F941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700" y="2438400"/>
            <a:ext cx="4389500" cy="2804403"/>
          </a:xfrm>
          <a:prstGeom prst="rect">
            <a:avLst/>
          </a:prstGeom>
        </p:spPr>
      </p:pic>
      <p:sp>
        <p:nvSpPr>
          <p:cNvPr id="20" name="TextBox 19">
            <a:extLst>
              <a:ext uri="{FF2B5EF4-FFF2-40B4-BE49-F238E27FC236}">
                <a16:creationId xmlns:a16="http://schemas.microsoft.com/office/drawing/2014/main" xmlns="" id="{F8A3B641-62A2-4E16-8ACD-71F46B74D0A0}"/>
              </a:ext>
            </a:extLst>
          </p:cNvPr>
          <p:cNvSpPr txBox="1"/>
          <p:nvPr/>
        </p:nvSpPr>
        <p:spPr>
          <a:xfrm>
            <a:off x="0" y="6096000"/>
            <a:ext cx="9144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hlinkClick r:id="rId3">
                  <a:extLst>
                    <a:ext uri="{A12FA001-AC4F-418D-AE19-62706E023703}">
                      <ahyp:hlinkClr xmlns:ahyp="http://schemas.microsoft.com/office/drawing/2018/hyperlinkcolor" xmlns="" val="tx"/>
                    </a:ext>
                  </a:extLst>
                </a:hlinkClick>
              </a:rPr>
              <a:t>A meeting summary is available on the NIAAA website.</a:t>
            </a:r>
            <a:endParaRPr kumimoji="0" lang="en-US" sz="1800" b="1" i="0" u="none" strike="noStrike" kern="1200" cap="none" spc="0" normalizeH="0" baseline="0" noProof="0" dirty="0">
              <a:ln>
                <a:noFill/>
              </a:ln>
              <a:solidFill>
                <a:schemeClr val="accent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1"/>
              </a:solidFill>
              <a:effectLst/>
              <a:uLnTx/>
              <a:uFillTx/>
              <a:latin typeface="Arial"/>
              <a:ea typeface="+mn-ea"/>
              <a:cs typeface="+mn-cs"/>
            </a:endParaRPr>
          </a:p>
        </p:txBody>
      </p:sp>
      <p:sp>
        <p:nvSpPr>
          <p:cNvPr id="9" name="Title 1">
            <a:extLst>
              <a:ext uri="{FF2B5EF4-FFF2-40B4-BE49-F238E27FC236}">
                <a16:creationId xmlns:a16="http://schemas.microsoft.com/office/drawing/2014/main" xmlns="" id="{BF888831-8599-4A28-B06A-073E754EC6D3}"/>
              </a:ext>
            </a:extLst>
          </p:cNvPr>
          <p:cNvSpPr txBox="1">
            <a:spLocks/>
          </p:cNvSpPr>
          <p:nvPr/>
        </p:nvSpPr>
        <p:spPr bwMode="auto">
          <a:xfrm>
            <a:off x="200025" y="264319"/>
            <a:ext cx="8743951" cy="598487"/>
          </a:xfrm>
          <a:prstGeom prst="rect">
            <a:avLst/>
          </a:prstGeom>
          <a:noFill/>
          <a:ln>
            <a:noFill/>
          </a:ln>
          <a:extLst/>
        </p:spPr>
        <p:txBody>
          <a:bodyPr lIns="0" tIns="0" rIns="0" bIns="0" anchorCtr="1"/>
          <a:lstStyle>
            <a:lvl1pPr algn="ctr"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5pPr>
            <a:lvl6pPr marL="457200" algn="ctr" rtl="0" eaLnBrk="0" fontAlgn="base" hangingPunct="0">
              <a:spcBef>
                <a:spcPct val="0"/>
              </a:spcBef>
              <a:spcAft>
                <a:spcPct val="0"/>
              </a:spcAft>
              <a:defRPr sz="2800" b="1">
                <a:solidFill>
                  <a:schemeClr val="tx2"/>
                </a:solidFill>
                <a:latin typeface="Arial" pitchFamily="-111" charset="0"/>
              </a:defRPr>
            </a:lvl6pPr>
            <a:lvl7pPr marL="914400" algn="ctr" rtl="0" eaLnBrk="0" fontAlgn="base" hangingPunct="0">
              <a:spcBef>
                <a:spcPct val="0"/>
              </a:spcBef>
              <a:spcAft>
                <a:spcPct val="0"/>
              </a:spcAft>
              <a:defRPr sz="2800" b="1">
                <a:solidFill>
                  <a:schemeClr val="tx2"/>
                </a:solidFill>
                <a:latin typeface="Arial" pitchFamily="-111" charset="0"/>
              </a:defRPr>
            </a:lvl7pPr>
            <a:lvl8pPr marL="1371600" algn="ctr" rtl="0" eaLnBrk="0" fontAlgn="base" hangingPunct="0">
              <a:spcBef>
                <a:spcPct val="0"/>
              </a:spcBef>
              <a:spcAft>
                <a:spcPct val="0"/>
              </a:spcAft>
              <a:defRPr sz="2800" b="1">
                <a:solidFill>
                  <a:schemeClr val="tx2"/>
                </a:solidFill>
                <a:latin typeface="Arial" pitchFamily="-111" charset="0"/>
              </a:defRPr>
            </a:lvl8pPr>
            <a:lvl9pPr marL="1828800" algn="ctr" rtl="0" eaLnBrk="0" fontAlgn="base" hangingPunct="0">
              <a:spcBef>
                <a:spcPct val="0"/>
              </a:spcBef>
              <a:spcAft>
                <a:spcPct val="0"/>
              </a:spcAft>
              <a:defRPr sz="2800" b="1">
                <a:solidFill>
                  <a:schemeClr val="tx2"/>
                </a:solidFill>
                <a:latin typeface="Arial" pitchFamily="-111" charset="0"/>
              </a:defRPr>
            </a:lvl9pPr>
          </a:lstStyle>
          <a:p>
            <a:pPr>
              <a:defRPr/>
            </a:pPr>
            <a:r>
              <a:rPr lang="en-US" kern="0" dirty="0">
                <a:solidFill>
                  <a:srgbClr val="FFFF00"/>
                </a:solidFill>
              </a:rPr>
              <a:t>Emerging Issue: High-Intensity Drinking</a:t>
            </a:r>
          </a:p>
        </p:txBody>
      </p:sp>
      <p:sp>
        <p:nvSpPr>
          <p:cNvPr id="10" name="Line 4">
            <a:extLst>
              <a:ext uri="{FF2B5EF4-FFF2-40B4-BE49-F238E27FC236}">
                <a16:creationId xmlns:a16="http://schemas.microsoft.com/office/drawing/2014/main" xmlns="" id="{E3B07316-C386-4544-B2BE-351A984B20CA}"/>
              </a:ext>
            </a:extLst>
          </p:cNvPr>
          <p:cNvSpPr>
            <a:spLocks noChangeShapeType="1"/>
          </p:cNvSpPr>
          <p:nvPr/>
        </p:nvSpPr>
        <p:spPr bwMode="auto">
          <a:xfrm>
            <a:off x="571499" y="914399"/>
            <a:ext cx="8001001"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806041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7DFA085-4E20-46E2-AAA8-0F87CB13F30D}"/>
              </a:ext>
            </a:extLst>
          </p:cNvPr>
          <p:cNvSpPr/>
          <p:nvPr/>
        </p:nvSpPr>
        <p:spPr bwMode="auto">
          <a:xfrm>
            <a:off x="609600" y="1143000"/>
            <a:ext cx="7933929" cy="5047536"/>
          </a:xfrm>
          <a:prstGeom prst="rect">
            <a:avLst/>
          </a:prstGeom>
        </p:spPr>
        <p:txBody>
          <a:bodyPr wrap="square">
            <a:spAutoFit/>
          </a:bodyPr>
          <a:lstStyle/>
          <a:p>
            <a:pPr marL="342900" indent="-342900">
              <a:buClr>
                <a:schemeClr val="accent1"/>
              </a:buClr>
              <a:buFont typeface="Arial" panose="020B0604020202020204" pitchFamily="34" charset="0"/>
              <a:buChar char="•"/>
              <a:defRPr/>
            </a:pPr>
            <a:r>
              <a:rPr lang="en-US" sz="2200" b="1" dirty="0">
                <a:solidFill>
                  <a:schemeClr val="tx2"/>
                </a:solidFill>
                <a:latin typeface="+mn-lt"/>
              </a:rPr>
              <a:t>Gaps between women and men are narrowing </a:t>
            </a:r>
            <a:r>
              <a:rPr lang="en-US" sz="2200" b="1" dirty="0">
                <a:latin typeface="+mn-lt"/>
              </a:rPr>
              <a:t>for prevalence, early onset drinking, </a:t>
            </a:r>
            <a:r>
              <a:rPr lang="en-US" sz="2200" b="1" dirty="0"/>
              <a:t>frequency and intensity of drinking, having </a:t>
            </a:r>
            <a:r>
              <a:rPr lang="en-US" sz="2200" b="1" dirty="0">
                <a:latin typeface="+mn-lt"/>
              </a:rPr>
              <a:t>AUD, drunk driving, and self-reported consequences </a:t>
            </a:r>
            <a:r>
              <a:rPr lang="en-US" sz="1400" b="1" dirty="0">
                <a:latin typeface="+mn-lt"/>
              </a:rPr>
              <a:t>(</a:t>
            </a:r>
            <a:r>
              <a:rPr lang="en-US" sz="1400" b="1" dirty="0" err="1">
                <a:latin typeface="+mn-lt"/>
              </a:rPr>
              <a:t>Grucza</a:t>
            </a:r>
            <a:r>
              <a:rPr lang="en-US" sz="1400" b="1" dirty="0">
                <a:latin typeface="+mn-lt"/>
              </a:rPr>
              <a:t> et al., 2018; Slade et al., 2016; White et al, 2015)</a:t>
            </a:r>
          </a:p>
          <a:p>
            <a:pPr algn="l" eaLnBrk="1" fontAlgn="auto" hangingPunct="1">
              <a:spcBef>
                <a:spcPts val="0"/>
              </a:spcBef>
              <a:spcAft>
                <a:spcPts val="0"/>
              </a:spcAft>
              <a:buClr>
                <a:schemeClr val="accent1"/>
              </a:buClr>
              <a:defRPr/>
            </a:pPr>
            <a:endParaRPr lang="en-US" sz="2200" b="1" dirty="0">
              <a:latin typeface="+mn-lt"/>
            </a:endParaRPr>
          </a:p>
          <a:p>
            <a:pPr marL="342900" indent="-342900" algn="l" eaLnBrk="1" fontAlgn="auto" hangingPunct="1">
              <a:spcBef>
                <a:spcPts val="0"/>
              </a:spcBef>
              <a:spcAft>
                <a:spcPts val="0"/>
              </a:spcAft>
              <a:buClr>
                <a:schemeClr val="accent1"/>
              </a:buClr>
              <a:buFont typeface="Arial" panose="020B0604020202020204" pitchFamily="34" charset="0"/>
              <a:buChar char="•"/>
              <a:defRPr/>
            </a:pPr>
            <a:r>
              <a:rPr lang="en-US" sz="2200" b="1" dirty="0">
                <a:latin typeface="+mn-lt"/>
              </a:rPr>
              <a:t>Women </a:t>
            </a:r>
            <a:r>
              <a:rPr lang="en-US" sz="2200" b="1" dirty="0">
                <a:solidFill>
                  <a:schemeClr val="tx2"/>
                </a:solidFill>
                <a:latin typeface="+mn-lt"/>
              </a:rPr>
              <a:t>more likely to experience </a:t>
            </a:r>
            <a:r>
              <a:rPr lang="en-US" sz="2200" b="1" dirty="0">
                <a:latin typeface="+mn-lt"/>
              </a:rPr>
              <a:t>blackouts, liver inflammation, brain atrophy, cognitive deficits, certain cancers, negative affect during withdrawal and stress, and anxiety-induced relapse </a:t>
            </a:r>
            <a:r>
              <a:rPr lang="en-US" sz="1400" b="1" dirty="0">
                <a:latin typeface="+mn-lt"/>
              </a:rPr>
              <a:t>(Becker and Koob, 2016)</a:t>
            </a:r>
          </a:p>
          <a:p>
            <a:pPr marL="342900" indent="-342900" algn="l" eaLnBrk="1" fontAlgn="auto" hangingPunct="1">
              <a:spcBef>
                <a:spcPts val="0"/>
              </a:spcBef>
              <a:spcAft>
                <a:spcPts val="0"/>
              </a:spcAft>
              <a:buClr>
                <a:schemeClr val="accent1"/>
              </a:buClr>
              <a:buFont typeface="Arial" panose="020B0604020202020204" pitchFamily="34" charset="0"/>
              <a:buChar char="•"/>
              <a:defRPr/>
            </a:pPr>
            <a:endParaRPr lang="en-US" sz="2200" b="1" dirty="0">
              <a:latin typeface="+mn-lt"/>
            </a:endParaRPr>
          </a:p>
          <a:p>
            <a:pPr marL="342900" indent="-342900" algn="l" eaLnBrk="1" fontAlgn="auto" hangingPunct="1">
              <a:spcBef>
                <a:spcPts val="0"/>
              </a:spcBef>
              <a:spcAft>
                <a:spcPts val="0"/>
              </a:spcAft>
              <a:buClr>
                <a:schemeClr val="accent1"/>
              </a:buClr>
              <a:buFont typeface="Arial" panose="020B0604020202020204" pitchFamily="34" charset="0"/>
              <a:buChar char="•"/>
              <a:defRPr/>
            </a:pPr>
            <a:r>
              <a:rPr lang="en-US" sz="2200" b="1" dirty="0">
                <a:solidFill>
                  <a:schemeClr val="tx2"/>
                </a:solidFill>
                <a:latin typeface="+mn-lt"/>
              </a:rPr>
              <a:t>Only 26% </a:t>
            </a:r>
            <a:r>
              <a:rPr lang="en-US" sz="2200" b="1" dirty="0">
                <a:latin typeface="+mn-lt"/>
              </a:rPr>
              <a:t>of 230 structural neuroimaging studies on substance use over 23 years </a:t>
            </a:r>
            <a:r>
              <a:rPr lang="en-US" sz="2200" b="1" dirty="0">
                <a:solidFill>
                  <a:schemeClr val="tx2"/>
                </a:solidFill>
                <a:latin typeface="+mn-lt"/>
              </a:rPr>
              <a:t>evaluated sex differences </a:t>
            </a:r>
            <a:r>
              <a:rPr lang="en-US" sz="1400" b="1" dirty="0">
                <a:latin typeface="+mn-lt"/>
              </a:rPr>
              <a:t>(Lind et al., 2017)</a:t>
            </a:r>
          </a:p>
          <a:p>
            <a:pPr algn="l" eaLnBrk="1" fontAlgn="auto" hangingPunct="1">
              <a:spcBef>
                <a:spcPts val="0"/>
              </a:spcBef>
              <a:spcAft>
                <a:spcPts val="0"/>
              </a:spcAft>
              <a:buClr>
                <a:schemeClr val="tx2"/>
              </a:buClr>
              <a:defRPr/>
            </a:pPr>
            <a:endParaRPr lang="en-US" sz="2200" b="1" dirty="0">
              <a:latin typeface="+mn-lt"/>
            </a:endParaRPr>
          </a:p>
        </p:txBody>
      </p:sp>
      <p:sp>
        <p:nvSpPr>
          <p:cNvPr id="5" name="Title 1">
            <a:extLst>
              <a:ext uri="{FF2B5EF4-FFF2-40B4-BE49-F238E27FC236}">
                <a16:creationId xmlns:a16="http://schemas.microsoft.com/office/drawing/2014/main" xmlns="" id="{E2A7E499-8B43-425C-9256-660B46587DC1}"/>
              </a:ext>
            </a:extLst>
          </p:cNvPr>
          <p:cNvSpPr txBox="1">
            <a:spLocks/>
          </p:cNvSpPr>
          <p:nvPr/>
        </p:nvSpPr>
        <p:spPr bwMode="auto">
          <a:xfrm>
            <a:off x="200025" y="264319"/>
            <a:ext cx="8743951" cy="598487"/>
          </a:xfrm>
          <a:prstGeom prst="rect">
            <a:avLst/>
          </a:prstGeom>
          <a:noFill/>
          <a:ln>
            <a:noFill/>
          </a:ln>
          <a:extLst/>
        </p:spPr>
        <p:txBody>
          <a:bodyPr lIns="0" tIns="0" rIns="0" bIns="0" anchorCtr="1"/>
          <a:lstStyle>
            <a:lvl1pPr algn="ctr"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5pPr>
            <a:lvl6pPr marL="457200" algn="ctr" rtl="0" eaLnBrk="0" fontAlgn="base" hangingPunct="0">
              <a:spcBef>
                <a:spcPct val="0"/>
              </a:spcBef>
              <a:spcAft>
                <a:spcPct val="0"/>
              </a:spcAft>
              <a:defRPr sz="2800" b="1">
                <a:solidFill>
                  <a:schemeClr val="tx2"/>
                </a:solidFill>
                <a:latin typeface="Arial" pitchFamily="-111" charset="0"/>
              </a:defRPr>
            </a:lvl6pPr>
            <a:lvl7pPr marL="914400" algn="ctr" rtl="0" eaLnBrk="0" fontAlgn="base" hangingPunct="0">
              <a:spcBef>
                <a:spcPct val="0"/>
              </a:spcBef>
              <a:spcAft>
                <a:spcPct val="0"/>
              </a:spcAft>
              <a:defRPr sz="2800" b="1">
                <a:solidFill>
                  <a:schemeClr val="tx2"/>
                </a:solidFill>
                <a:latin typeface="Arial" pitchFamily="-111" charset="0"/>
              </a:defRPr>
            </a:lvl7pPr>
            <a:lvl8pPr marL="1371600" algn="ctr" rtl="0" eaLnBrk="0" fontAlgn="base" hangingPunct="0">
              <a:spcBef>
                <a:spcPct val="0"/>
              </a:spcBef>
              <a:spcAft>
                <a:spcPct val="0"/>
              </a:spcAft>
              <a:defRPr sz="2800" b="1">
                <a:solidFill>
                  <a:schemeClr val="tx2"/>
                </a:solidFill>
                <a:latin typeface="Arial" pitchFamily="-111" charset="0"/>
              </a:defRPr>
            </a:lvl8pPr>
            <a:lvl9pPr marL="1828800" algn="ctr" rtl="0" eaLnBrk="0" fontAlgn="base" hangingPunct="0">
              <a:spcBef>
                <a:spcPct val="0"/>
              </a:spcBef>
              <a:spcAft>
                <a:spcPct val="0"/>
              </a:spcAft>
              <a:defRPr sz="2800" b="1">
                <a:solidFill>
                  <a:schemeClr val="tx2"/>
                </a:solidFill>
                <a:latin typeface="Arial" pitchFamily="-111" charset="0"/>
              </a:defRPr>
            </a:lvl9pPr>
          </a:lstStyle>
          <a:p>
            <a:pPr>
              <a:defRPr/>
            </a:pPr>
            <a:r>
              <a:rPr lang="en-US" kern="0" dirty="0">
                <a:solidFill>
                  <a:srgbClr val="FFFF00"/>
                </a:solidFill>
              </a:rPr>
              <a:t>Emerging Issue: Alcohol and Women’s Health</a:t>
            </a:r>
          </a:p>
        </p:txBody>
      </p:sp>
      <p:sp>
        <p:nvSpPr>
          <p:cNvPr id="9222" name="Line 4">
            <a:extLst>
              <a:ext uri="{FF2B5EF4-FFF2-40B4-BE49-F238E27FC236}">
                <a16:creationId xmlns:a16="http://schemas.microsoft.com/office/drawing/2014/main" xmlns="" id="{09493CAC-B79B-45B2-96DA-971D64EAA988}"/>
              </a:ext>
            </a:extLst>
          </p:cNvPr>
          <p:cNvSpPr>
            <a:spLocks noChangeShapeType="1"/>
          </p:cNvSpPr>
          <p:nvPr/>
        </p:nvSpPr>
        <p:spPr bwMode="auto">
          <a:xfrm>
            <a:off x="571499" y="914399"/>
            <a:ext cx="8001001"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8717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 y="10236"/>
            <a:ext cx="9141725" cy="904160"/>
          </a:xfrm>
        </p:spPr>
        <p:txBody>
          <a:bodyPr anchor="ctr"/>
          <a:lstStyle/>
          <a:p>
            <a:r>
              <a:rPr lang="en-US" dirty="0"/>
              <a:t>NIAAA Budget</a:t>
            </a:r>
          </a:p>
        </p:txBody>
      </p:sp>
      <p:sp>
        <p:nvSpPr>
          <p:cNvPr id="3" name="Content Placeholder 2"/>
          <p:cNvSpPr>
            <a:spLocks noGrp="1"/>
          </p:cNvSpPr>
          <p:nvPr>
            <p:ph idx="1"/>
          </p:nvPr>
        </p:nvSpPr>
        <p:spPr>
          <a:xfrm>
            <a:off x="795170" y="1295400"/>
            <a:ext cx="7553661" cy="5105400"/>
          </a:xfrm>
        </p:spPr>
        <p:txBody>
          <a:bodyPr/>
          <a:lstStyle/>
          <a:p>
            <a:pPr>
              <a:buFont typeface="Arial" panose="020B0604020202020204" pitchFamily="34" charset="0"/>
              <a:buChar char="•"/>
            </a:pPr>
            <a:r>
              <a:rPr lang="en-US" sz="2400" b="1" dirty="0"/>
              <a:t>The FY 2019 budget included </a:t>
            </a:r>
            <a:r>
              <a:rPr lang="en-US" sz="2400" b="1" dirty="0">
                <a:solidFill>
                  <a:schemeClr val="accent3"/>
                </a:solidFill>
              </a:rPr>
              <a:t>$39.3 billion </a:t>
            </a:r>
            <a:r>
              <a:rPr lang="en-US" sz="2400" b="1" dirty="0"/>
              <a:t>for NIH</a:t>
            </a:r>
          </a:p>
          <a:p>
            <a:pPr marL="398463" lvl="1" indent="0">
              <a:buNone/>
            </a:pPr>
            <a:endParaRPr lang="en-US" sz="2400" b="1" dirty="0">
              <a:solidFill>
                <a:schemeClr val="accent3"/>
              </a:solidFill>
            </a:endParaRPr>
          </a:p>
          <a:p>
            <a:pPr lvl="1">
              <a:buFont typeface="Wingdings" panose="05000000000000000000" pitchFamily="2" charset="2"/>
              <a:buChar char="Ø"/>
            </a:pPr>
            <a:r>
              <a:rPr lang="en-US" sz="2400" b="1" dirty="0"/>
              <a:t>NIAAA received </a:t>
            </a:r>
            <a:r>
              <a:rPr lang="en-US" sz="2400" b="1" dirty="0">
                <a:solidFill>
                  <a:schemeClr val="tx2"/>
                </a:solidFill>
              </a:rPr>
              <a:t>$525.6 million </a:t>
            </a:r>
            <a:r>
              <a:rPr lang="en-US" sz="2400" b="1" dirty="0"/>
              <a:t>($16 million increase from FY 2018 enacted level)</a:t>
            </a:r>
          </a:p>
          <a:p>
            <a:pPr marL="0" lvl="0" indent="0">
              <a:buNone/>
            </a:pPr>
            <a:endParaRPr lang="en-US" sz="1600" b="1" dirty="0"/>
          </a:p>
          <a:p>
            <a:pPr marL="57150" indent="0">
              <a:buNone/>
            </a:pPr>
            <a:endParaRPr lang="en-US" sz="2400" b="1" dirty="0"/>
          </a:p>
          <a:p>
            <a:pPr marL="285750" indent="-285750">
              <a:spcBef>
                <a:spcPts val="0"/>
              </a:spcBef>
              <a:buFont typeface="Arial" panose="020B0604020202020204" pitchFamily="34" charset="0"/>
              <a:buChar char="•"/>
            </a:pPr>
            <a:r>
              <a:rPr lang="en-US" sz="2400" b="1" dirty="0"/>
              <a:t>The FY 2020 budget is under development.</a:t>
            </a:r>
          </a:p>
          <a:p>
            <a:pPr lvl="0"/>
            <a:endParaRPr lang="en-US" sz="2400" b="1" dirty="0">
              <a:solidFill>
                <a:schemeClr val="accent3"/>
              </a:solidFill>
            </a:endParaRPr>
          </a:p>
          <a:p>
            <a:pPr lvl="1">
              <a:spcBef>
                <a:spcPts val="0"/>
              </a:spcBef>
              <a:buClr>
                <a:srgbClr val="FFFFFF"/>
              </a:buClr>
            </a:pPr>
            <a:endParaRPr lang="en-US" sz="1600" b="1" dirty="0"/>
          </a:p>
          <a:p>
            <a:pPr lvl="1"/>
            <a:endParaRPr lang="en-US" sz="2400" dirty="0"/>
          </a:p>
          <a:p>
            <a:pPr lvl="1"/>
            <a:endParaRPr lang="en-US" sz="2400" dirty="0"/>
          </a:p>
        </p:txBody>
      </p:sp>
      <p:sp>
        <p:nvSpPr>
          <p:cNvPr id="5" name="Line 4"/>
          <p:cNvSpPr>
            <a:spLocks noChangeShapeType="1"/>
          </p:cNvSpPr>
          <p:nvPr/>
        </p:nvSpPr>
        <p:spPr bwMode="auto">
          <a:xfrm>
            <a:off x="723900" y="914400"/>
            <a:ext cx="7696200"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4" name="Picture 3">
            <a:extLst>
              <a:ext uri="{FF2B5EF4-FFF2-40B4-BE49-F238E27FC236}">
                <a16:creationId xmlns:a16="http://schemas.microsoft.com/office/drawing/2014/main" xmlns="" id="{E17AC054-93FD-4E69-B4D2-33498EBCEA94}"/>
              </a:ext>
            </a:extLst>
          </p:cNvPr>
          <p:cNvPicPr>
            <a:picLocks noChangeAspect="1"/>
          </p:cNvPicPr>
          <p:nvPr/>
        </p:nvPicPr>
        <p:blipFill>
          <a:blip r:embed="rId3"/>
          <a:stretch>
            <a:fillRect/>
          </a:stretch>
        </p:blipFill>
        <p:spPr>
          <a:xfrm>
            <a:off x="381000" y="4813300"/>
            <a:ext cx="2809875" cy="1498600"/>
          </a:xfrm>
          <a:prstGeom prst="rect">
            <a:avLst/>
          </a:prstGeom>
          <a:ln w="57150">
            <a:solidFill>
              <a:srgbClr val="92D050"/>
            </a:solidFill>
          </a:ln>
        </p:spPr>
      </p:pic>
      <p:sp>
        <p:nvSpPr>
          <p:cNvPr id="6" name="TextBox 5">
            <a:extLst>
              <a:ext uri="{FF2B5EF4-FFF2-40B4-BE49-F238E27FC236}">
                <a16:creationId xmlns:a16="http://schemas.microsoft.com/office/drawing/2014/main" xmlns="" id="{489046D3-27CC-4ACC-A5D5-5D8031DF871B}"/>
              </a:ext>
            </a:extLst>
          </p:cNvPr>
          <p:cNvSpPr txBox="1"/>
          <p:nvPr/>
        </p:nvSpPr>
        <p:spPr>
          <a:xfrm>
            <a:off x="3336985" y="4679135"/>
            <a:ext cx="5410200" cy="1754326"/>
          </a:xfrm>
          <a:prstGeom prst="rect">
            <a:avLst/>
          </a:prstGeom>
          <a:noFill/>
        </p:spPr>
        <p:txBody>
          <a:bodyPr wrap="square" rtlCol="0">
            <a:spAutoFit/>
          </a:bodyPr>
          <a:lstStyle/>
          <a:p>
            <a:r>
              <a:rPr lang="en-US" b="1" dirty="0"/>
              <a:t>Several factors influence grant project award and start dates, including the budget process and availability of funds. Start dates may be delayed if there are unresolved issues related to human/animal subject protections or data sharing plans in the application.</a:t>
            </a:r>
          </a:p>
        </p:txBody>
      </p:sp>
    </p:spTree>
    <p:extLst>
      <p:ext uri="{BB962C8B-B14F-4D97-AF65-F5344CB8AC3E}">
        <p14:creationId xmlns:p14="http://schemas.microsoft.com/office/powerpoint/2010/main" val="39579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txBox="1">
            <a:spLocks noChangeArrowheads="1"/>
          </p:cNvSpPr>
          <p:nvPr/>
        </p:nvSpPr>
        <p:spPr bwMode="auto">
          <a:xfrm>
            <a:off x="88816" y="76200"/>
            <a:ext cx="89663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charset="0"/>
                <a:ea typeface="MS PGothic" charset="0"/>
                <a:cs typeface="MS PGothic" charset="0"/>
              </a:defRPr>
            </a:lvl1pPr>
            <a:lvl2pPr marL="742950" indent="-285750">
              <a:defRPr sz="2100">
                <a:solidFill>
                  <a:schemeClr val="tx1"/>
                </a:solidFill>
                <a:latin typeface="Arial" charset="0"/>
                <a:ea typeface="MS PGothic" charset="0"/>
                <a:cs typeface="MS PGothic" charset="0"/>
              </a:defRPr>
            </a:lvl2pPr>
            <a:lvl3pPr marL="1143000" indent="-228600">
              <a:defRPr sz="2100">
                <a:solidFill>
                  <a:schemeClr val="tx1"/>
                </a:solidFill>
                <a:latin typeface="Arial" charset="0"/>
                <a:ea typeface="MS PGothic" charset="0"/>
                <a:cs typeface="MS PGothic" charset="0"/>
              </a:defRPr>
            </a:lvl3pPr>
            <a:lvl4pPr marL="1600200" indent="-228600">
              <a:defRPr sz="2100">
                <a:solidFill>
                  <a:schemeClr val="tx1"/>
                </a:solidFill>
                <a:latin typeface="Arial" charset="0"/>
                <a:ea typeface="MS PGothic" charset="0"/>
                <a:cs typeface="MS PGothic" charset="0"/>
              </a:defRPr>
            </a:lvl4pPr>
            <a:lvl5pPr marL="2057400" indent="-228600">
              <a:defRPr sz="21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Arial" charset="0"/>
                <a:ea typeface="MS PGothic" charset="0"/>
                <a:cs typeface="MS PGothic" charset="0"/>
              </a:defRPr>
            </a:lvl9pPr>
          </a:lstStyle>
          <a:p>
            <a:pPr algn="ctr"/>
            <a:r>
              <a:rPr lang="en-US" sz="2800" b="1" dirty="0">
                <a:solidFill>
                  <a:schemeClr val="tx2"/>
                </a:solidFill>
              </a:rPr>
              <a:t>Emerging Issue: Rising Alcohol Use Among Older Adults (Aged 65+)</a:t>
            </a:r>
          </a:p>
        </p:txBody>
      </p:sp>
      <p:sp>
        <p:nvSpPr>
          <p:cNvPr id="12" name="Text Box 4">
            <a:extLst>
              <a:ext uri="{FF2B5EF4-FFF2-40B4-BE49-F238E27FC236}">
                <a16:creationId xmlns:a16="http://schemas.microsoft.com/office/drawing/2014/main" xmlns="" id="{A0569EE3-43B5-47CD-A29E-BD6EEE67F751}"/>
              </a:ext>
            </a:extLst>
          </p:cNvPr>
          <p:cNvSpPr txBox="1">
            <a:spLocks noChangeArrowheads="1"/>
          </p:cNvSpPr>
          <p:nvPr/>
        </p:nvSpPr>
        <p:spPr bwMode="auto">
          <a:xfrm>
            <a:off x="535911" y="5905092"/>
            <a:ext cx="2209801" cy="228600"/>
          </a:xfrm>
          <a:prstGeom prst="rect">
            <a:avLst/>
          </a:prstGeom>
          <a:noFill/>
          <a:ln w="9525">
            <a:noFill/>
            <a:round/>
            <a:headEnd/>
            <a:tailEnd/>
          </a:ln>
        </p:spPr>
        <p:txBody>
          <a:bodyPr lIns="81638" tIns="49619" rIns="81638" bIns="40819"/>
          <a:lstStyle/>
          <a:p>
            <a:pPr algn="ctr">
              <a:tabLst>
                <a:tab pos="656650" algn="l"/>
                <a:tab pos="1313299" algn="l"/>
                <a:tab pos="1969949" algn="l"/>
                <a:tab pos="2626599" algn="l"/>
                <a:tab pos="3283248" algn="l"/>
                <a:tab pos="3939898" algn="l"/>
                <a:tab pos="4596548" algn="l"/>
                <a:tab pos="5253198" algn="l"/>
                <a:tab pos="5909847" algn="l"/>
              </a:tabLst>
            </a:pPr>
            <a:r>
              <a:rPr lang="en-GB" sz="1000" b="1" i="1" dirty="0">
                <a:solidFill>
                  <a:schemeClr val="tx2"/>
                </a:solidFill>
              </a:rPr>
              <a:t>Source: Breslow et al., 2017</a:t>
            </a:r>
            <a:br>
              <a:rPr lang="en-GB" sz="1000" b="1" i="1" dirty="0">
                <a:solidFill>
                  <a:schemeClr val="tx2"/>
                </a:solidFill>
              </a:rPr>
            </a:br>
            <a:endParaRPr lang="en-GB" sz="1000" b="1" i="1" dirty="0">
              <a:solidFill>
                <a:schemeClr val="tx2"/>
              </a:solidFill>
              <a:hlinkClick r:id="rId3"/>
            </a:endParaRPr>
          </a:p>
        </p:txBody>
      </p:sp>
      <p:sp>
        <p:nvSpPr>
          <p:cNvPr id="6" name="Line 4">
            <a:extLst>
              <a:ext uri="{FF2B5EF4-FFF2-40B4-BE49-F238E27FC236}">
                <a16:creationId xmlns:a16="http://schemas.microsoft.com/office/drawing/2014/main" xmlns="" id="{570034D5-90DF-4785-A651-3F438087931C}"/>
              </a:ext>
            </a:extLst>
          </p:cNvPr>
          <p:cNvSpPr>
            <a:spLocks noChangeShapeType="1"/>
          </p:cNvSpPr>
          <p:nvPr/>
        </p:nvSpPr>
        <p:spPr bwMode="auto">
          <a:xfrm>
            <a:off x="571499" y="1066800"/>
            <a:ext cx="8001001"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extBox 1">
            <a:extLst>
              <a:ext uri="{FF2B5EF4-FFF2-40B4-BE49-F238E27FC236}">
                <a16:creationId xmlns:a16="http://schemas.microsoft.com/office/drawing/2014/main" xmlns="" id="{5B0AF9EA-0A4B-4F7F-B8C9-4C646CD1232C}"/>
              </a:ext>
            </a:extLst>
          </p:cNvPr>
          <p:cNvSpPr txBox="1"/>
          <p:nvPr/>
        </p:nvSpPr>
        <p:spPr>
          <a:xfrm>
            <a:off x="0" y="5504982"/>
            <a:ext cx="3352800" cy="400110"/>
          </a:xfrm>
          <a:prstGeom prst="rect">
            <a:avLst/>
          </a:prstGeom>
          <a:noFill/>
        </p:spPr>
        <p:txBody>
          <a:bodyPr wrap="square" rtlCol="0">
            <a:spAutoFit/>
          </a:bodyPr>
          <a:lstStyle/>
          <a:p>
            <a:pPr algn="ctr"/>
            <a:r>
              <a:rPr lang="en-US" sz="1000" b="1" dirty="0"/>
              <a:t>AAPC = average annual percentage change; ^p&lt;0.025; †among current drinkers.</a:t>
            </a:r>
          </a:p>
        </p:txBody>
      </p:sp>
      <p:grpSp>
        <p:nvGrpSpPr>
          <p:cNvPr id="3" name="Group 2">
            <a:extLst>
              <a:ext uri="{FF2B5EF4-FFF2-40B4-BE49-F238E27FC236}">
                <a16:creationId xmlns:a16="http://schemas.microsoft.com/office/drawing/2014/main" xmlns="" id="{E45D99CD-AE6C-44C5-A8C4-546109AAA8CB}"/>
              </a:ext>
            </a:extLst>
          </p:cNvPr>
          <p:cNvGrpSpPr/>
          <p:nvPr/>
        </p:nvGrpSpPr>
        <p:grpSpPr>
          <a:xfrm>
            <a:off x="0" y="1152963"/>
            <a:ext cx="3005554" cy="4419600"/>
            <a:chOff x="1566446" y="1358685"/>
            <a:chExt cx="3005554" cy="4419600"/>
          </a:xfrm>
        </p:grpSpPr>
        <p:pic>
          <p:nvPicPr>
            <p:cNvPr id="5" name="Picture 4" descr="113017 Koob NIAAA slide01.jpg"/>
            <p:cNvPicPr>
              <a:picLocks noChangeAspect="1"/>
            </p:cNvPicPr>
            <p:nvPr/>
          </p:nvPicPr>
          <p:blipFill rotWithShape="1">
            <a:blip r:embed="rId4">
              <a:clrChange>
                <a:clrFrom>
                  <a:srgbClr val="271B2B"/>
                </a:clrFrom>
                <a:clrTo>
                  <a:srgbClr val="271B2B">
                    <a:alpha val="0"/>
                  </a:srgbClr>
                </a:clrTo>
              </a:clrChange>
            </a:blip>
            <a:srcRect l="34444" r="32778" b="8112"/>
            <a:stretch/>
          </p:blipFill>
          <p:spPr>
            <a:xfrm>
              <a:off x="1842516" y="1358685"/>
              <a:ext cx="2729484" cy="4419600"/>
            </a:xfrm>
            <a:prstGeom prst="rect">
              <a:avLst/>
            </a:prstGeom>
          </p:spPr>
        </p:pic>
        <p:sp>
          <p:nvSpPr>
            <p:cNvPr id="7" name="TextBox 6">
              <a:extLst>
                <a:ext uri="{FF2B5EF4-FFF2-40B4-BE49-F238E27FC236}">
                  <a16:creationId xmlns:a16="http://schemas.microsoft.com/office/drawing/2014/main" xmlns="" id="{FEEAD89F-0729-4D91-9217-D7B939A05465}"/>
                </a:ext>
              </a:extLst>
            </p:cNvPr>
            <p:cNvSpPr txBox="1"/>
            <p:nvPr/>
          </p:nvSpPr>
          <p:spPr>
            <a:xfrm rot="16200000">
              <a:off x="1240423" y="3374023"/>
              <a:ext cx="990600" cy="338554"/>
            </a:xfrm>
            <a:prstGeom prst="rect">
              <a:avLst/>
            </a:prstGeom>
            <a:noFill/>
          </p:spPr>
          <p:txBody>
            <a:bodyPr wrap="square" rtlCol="0">
              <a:spAutoFit/>
            </a:bodyPr>
            <a:lstStyle/>
            <a:p>
              <a:pPr algn="ctr"/>
              <a:r>
                <a:rPr lang="en-US" sz="1600" b="1" dirty="0"/>
                <a:t>Percent</a:t>
              </a:r>
            </a:p>
          </p:txBody>
        </p:sp>
      </p:grpSp>
      <p:sp>
        <p:nvSpPr>
          <p:cNvPr id="4" name="TextBox 3">
            <a:extLst>
              <a:ext uri="{FF2B5EF4-FFF2-40B4-BE49-F238E27FC236}">
                <a16:creationId xmlns:a16="http://schemas.microsoft.com/office/drawing/2014/main" xmlns="" id="{BE8C99A5-7DBD-4AF9-8FC7-7209B5F1B188}"/>
              </a:ext>
            </a:extLst>
          </p:cNvPr>
          <p:cNvSpPr txBox="1"/>
          <p:nvPr/>
        </p:nvSpPr>
        <p:spPr>
          <a:xfrm>
            <a:off x="3200400" y="1247555"/>
            <a:ext cx="5901154" cy="521681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b="1" dirty="0"/>
              <a:t>This population is </a:t>
            </a:r>
            <a:r>
              <a:rPr lang="en-US" b="1" dirty="0">
                <a:solidFill>
                  <a:schemeClr val="tx2"/>
                </a:solidFill>
              </a:rPr>
              <a:t>more sensitive and vulnerable to effects of alcohol</a:t>
            </a:r>
            <a:r>
              <a:rPr lang="en-US" b="1" dirty="0"/>
              <a:t> due to age-related:</a:t>
            </a:r>
          </a:p>
          <a:p>
            <a:pPr marL="742950" lvl="1" indent="-285750">
              <a:buClr>
                <a:schemeClr val="accent1"/>
              </a:buClr>
              <a:buFont typeface="Arial" panose="020B0604020202020204" pitchFamily="34" charset="0"/>
              <a:buChar char="‒"/>
            </a:pPr>
            <a:r>
              <a:rPr lang="en-US" b="1" dirty="0"/>
              <a:t>reductions in body water content</a:t>
            </a:r>
          </a:p>
          <a:p>
            <a:pPr marL="742950" lvl="1" indent="-285750">
              <a:buClr>
                <a:schemeClr val="accent1"/>
              </a:buClr>
              <a:buFont typeface="Arial" panose="020B0604020202020204" pitchFamily="34" charset="0"/>
              <a:buChar char="‒"/>
            </a:pPr>
            <a:r>
              <a:rPr lang="en-US" b="1" dirty="0"/>
              <a:t>declines in alcohol metabolism pathways</a:t>
            </a:r>
          </a:p>
          <a:p>
            <a:pPr marL="742950" lvl="1" indent="-285750">
              <a:buClr>
                <a:schemeClr val="accent1"/>
              </a:buClr>
              <a:buFont typeface="Arial" panose="020B0604020202020204" pitchFamily="34" charset="0"/>
              <a:buChar char="‒"/>
            </a:pPr>
            <a:r>
              <a:rPr lang="en-US" b="1" dirty="0"/>
              <a:t>“</a:t>
            </a:r>
            <a:r>
              <a:rPr lang="en-US" b="1" dirty="0" err="1"/>
              <a:t>inflamm</a:t>
            </a:r>
            <a:r>
              <a:rPr lang="en-US" b="1" dirty="0"/>
              <a:t>-aging” (a low-grade, chronic inflammatory state)</a:t>
            </a:r>
          </a:p>
          <a:p>
            <a:pPr marL="742950" lvl="1" indent="-285750">
              <a:buClr>
                <a:schemeClr val="accent1"/>
              </a:buClr>
              <a:buFont typeface="Arial" panose="020B0604020202020204" pitchFamily="34" charset="0"/>
              <a:buChar char="‒"/>
            </a:pPr>
            <a:r>
              <a:rPr lang="en-US" b="1" dirty="0"/>
              <a:t>neurobiological differences</a:t>
            </a:r>
          </a:p>
          <a:p>
            <a:pPr marL="742950" lvl="1" indent="-285750">
              <a:buClr>
                <a:schemeClr val="accent1"/>
              </a:buClr>
              <a:buFont typeface="Arial" panose="020B0604020202020204" pitchFamily="34" charset="0"/>
              <a:buChar char="‒"/>
            </a:pPr>
            <a:endParaRPr lang="en-US" b="1" dirty="0"/>
          </a:p>
          <a:p>
            <a:pPr>
              <a:buClr>
                <a:schemeClr val="accent1"/>
              </a:buClr>
            </a:pPr>
            <a:r>
              <a:rPr lang="en-US" b="1" u="sng" dirty="0">
                <a:solidFill>
                  <a:srgbClr val="FFFF00"/>
                </a:solidFill>
              </a:rPr>
              <a:t>Questions of interest include:</a:t>
            </a:r>
          </a:p>
          <a:p>
            <a:pPr>
              <a:buClr>
                <a:schemeClr val="accent1"/>
              </a:buClr>
            </a:pPr>
            <a:endParaRPr lang="en-US" sz="900" b="1" u="sng" dirty="0">
              <a:solidFill>
                <a:srgbClr val="FFFF00"/>
              </a:solidFill>
            </a:endParaRPr>
          </a:p>
          <a:p>
            <a:pPr marL="285750" indent="-285750">
              <a:buClr>
                <a:schemeClr val="accent1"/>
              </a:buClr>
              <a:buFont typeface="Arial" panose="020B0604020202020204" pitchFamily="34" charset="0"/>
              <a:buChar char="•"/>
            </a:pPr>
            <a:r>
              <a:rPr lang="en-US" b="1" dirty="0"/>
              <a:t>How is the immune system primed by alcohol to accelerate aging?</a:t>
            </a:r>
          </a:p>
          <a:p>
            <a:pPr marL="285750" indent="-285750">
              <a:buClr>
                <a:schemeClr val="accent1"/>
              </a:buClr>
              <a:buFont typeface="Arial" panose="020B0604020202020204" pitchFamily="34" charset="0"/>
              <a:buChar char="•"/>
            </a:pPr>
            <a:endParaRPr lang="en-US" sz="900" b="1" dirty="0"/>
          </a:p>
          <a:p>
            <a:pPr marL="285750" indent="-285750">
              <a:buClr>
                <a:schemeClr val="accent1"/>
              </a:buClr>
              <a:buFont typeface="Arial" panose="020B0604020202020204" pitchFamily="34" charset="0"/>
              <a:buChar char="•"/>
            </a:pPr>
            <a:r>
              <a:rPr lang="en-US" b="1" dirty="0"/>
              <a:t>How does alcohol modulate neuroinflammation or neuroimmune interactions associated with dementia?</a:t>
            </a:r>
          </a:p>
          <a:p>
            <a:pPr marL="285750" indent="-285750">
              <a:buClr>
                <a:schemeClr val="accent1"/>
              </a:buClr>
              <a:buFont typeface="Arial" panose="020B0604020202020204" pitchFamily="34" charset="0"/>
              <a:buChar char="•"/>
            </a:pPr>
            <a:endParaRPr lang="en-US" sz="900" b="1" dirty="0"/>
          </a:p>
          <a:p>
            <a:pPr marL="285750" indent="-285750">
              <a:buClr>
                <a:schemeClr val="accent1"/>
              </a:buClr>
              <a:buFont typeface="Arial" panose="020B0604020202020204" pitchFamily="34" charset="0"/>
              <a:buChar char="•"/>
            </a:pPr>
            <a:r>
              <a:rPr lang="en-US" b="1" dirty="0"/>
              <a:t>What genetic/epigenetic factors confer vulnerability to alcohol-aging interactions?</a:t>
            </a:r>
          </a:p>
          <a:p>
            <a:pPr marL="285750" indent="-285750">
              <a:buClr>
                <a:schemeClr val="accent1"/>
              </a:buClr>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xmlns="" id="{77E8DA28-3612-244A-8F93-1F5F6545E674}"/>
              </a:ext>
            </a:extLst>
          </p:cNvPr>
          <p:cNvSpPr txBox="1"/>
          <p:nvPr/>
        </p:nvSpPr>
        <p:spPr>
          <a:xfrm>
            <a:off x="990600" y="6400800"/>
            <a:ext cx="8066054" cy="307777"/>
          </a:xfrm>
          <a:prstGeom prst="rect">
            <a:avLst/>
          </a:prstGeom>
          <a:noFill/>
        </p:spPr>
        <p:txBody>
          <a:bodyPr wrap="none" rtlCol="0">
            <a:spAutoFit/>
          </a:bodyPr>
          <a:lstStyle/>
          <a:p>
            <a:r>
              <a:rPr lang="en-US" sz="1400" b="1" dirty="0"/>
              <a:t>RSA symposium 2019: “Alcohol Use as We Age”, Great Lakes C, Monday 3:10 PM to 4:40 PM</a:t>
            </a:r>
          </a:p>
        </p:txBody>
      </p:sp>
    </p:spTree>
    <p:extLst>
      <p:ext uri="{BB962C8B-B14F-4D97-AF65-F5344CB8AC3E}">
        <p14:creationId xmlns:p14="http://schemas.microsoft.com/office/powerpoint/2010/main" val="428963610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xmlns="" id="{D42CF09B-D97B-42C1-8D61-686E710D5B8F}"/>
              </a:ext>
            </a:extLst>
          </p:cNvPr>
          <p:cNvGrpSpPr/>
          <p:nvPr/>
        </p:nvGrpSpPr>
        <p:grpSpPr>
          <a:xfrm>
            <a:off x="2939996" y="1386050"/>
            <a:ext cx="6040690" cy="4862350"/>
            <a:chOff x="3120382" y="1787586"/>
            <a:chExt cx="6040690" cy="4862350"/>
          </a:xfrm>
        </p:grpSpPr>
        <p:grpSp>
          <p:nvGrpSpPr>
            <p:cNvPr id="40" name="Group 39">
              <a:extLst>
                <a:ext uri="{FF2B5EF4-FFF2-40B4-BE49-F238E27FC236}">
                  <a16:creationId xmlns:a16="http://schemas.microsoft.com/office/drawing/2014/main" xmlns="" id="{4BE91B8E-04BA-41AE-BE33-2D697A0654D9}"/>
                </a:ext>
              </a:extLst>
            </p:cNvPr>
            <p:cNvGrpSpPr>
              <a:grpSpLocks noChangeAspect="1"/>
            </p:cNvGrpSpPr>
            <p:nvPr/>
          </p:nvGrpSpPr>
          <p:grpSpPr>
            <a:xfrm>
              <a:off x="4902006" y="4475730"/>
              <a:ext cx="959644" cy="629670"/>
              <a:chOff x="2240575" y="2985521"/>
              <a:chExt cx="1172462" cy="769312"/>
            </a:xfrm>
          </p:grpSpPr>
          <p:pic>
            <p:nvPicPr>
              <p:cNvPr id="38" name="Graphic 37" descr="Arrow: Clockwise curve">
                <a:extLst>
                  <a:ext uri="{FF2B5EF4-FFF2-40B4-BE49-F238E27FC236}">
                    <a16:creationId xmlns:a16="http://schemas.microsoft.com/office/drawing/2014/main" xmlns="" id="{1E4E74B7-ED56-496F-BB9E-B4861D79D66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V="1">
                <a:off x="2240575" y="2985521"/>
                <a:ext cx="639525" cy="751379"/>
              </a:xfrm>
              <a:prstGeom prst="rect">
                <a:avLst/>
              </a:prstGeom>
            </p:spPr>
          </p:pic>
          <p:pic>
            <p:nvPicPr>
              <p:cNvPr id="39" name="Graphic 38" descr="Arrow: Clockwise curve">
                <a:extLst>
                  <a:ext uri="{FF2B5EF4-FFF2-40B4-BE49-F238E27FC236}">
                    <a16:creationId xmlns:a16="http://schemas.microsoft.com/office/drawing/2014/main" xmlns="" id="{D6A487AE-32E7-48FC-879D-222AC0B59DF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2773512" y="3003454"/>
                <a:ext cx="639525" cy="751379"/>
              </a:xfrm>
              <a:prstGeom prst="rect">
                <a:avLst/>
              </a:prstGeom>
            </p:spPr>
          </p:pic>
        </p:grpSp>
        <p:pic>
          <p:nvPicPr>
            <p:cNvPr id="48" name="Graphic 47" descr="Arrow: Clockwise curve">
              <a:extLst>
                <a:ext uri="{FF2B5EF4-FFF2-40B4-BE49-F238E27FC236}">
                  <a16:creationId xmlns:a16="http://schemas.microsoft.com/office/drawing/2014/main" xmlns="" id="{1F20B264-A14E-4701-A6CC-673619B5A5D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5400000" flipV="1">
              <a:off x="4647137" y="1787586"/>
              <a:ext cx="630936" cy="630936"/>
            </a:xfrm>
            <a:prstGeom prst="rect">
              <a:avLst/>
            </a:prstGeom>
          </p:spPr>
        </p:pic>
        <p:pic>
          <p:nvPicPr>
            <p:cNvPr id="49" name="Graphic 48" descr="Arrow: Clockwise curve">
              <a:extLst>
                <a:ext uri="{FF2B5EF4-FFF2-40B4-BE49-F238E27FC236}">
                  <a16:creationId xmlns:a16="http://schemas.microsoft.com/office/drawing/2014/main" xmlns="" id="{9C470AEC-2D5E-4E22-A5FC-FE4F4085FE5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5400000" flipH="1">
              <a:off x="7079973" y="6019000"/>
              <a:ext cx="630936" cy="630936"/>
            </a:xfrm>
            <a:prstGeom prst="rect">
              <a:avLst/>
            </a:prstGeom>
          </p:spPr>
        </p:pic>
        <p:grpSp>
          <p:nvGrpSpPr>
            <p:cNvPr id="55" name="Group 54">
              <a:extLst>
                <a:ext uri="{FF2B5EF4-FFF2-40B4-BE49-F238E27FC236}">
                  <a16:creationId xmlns:a16="http://schemas.microsoft.com/office/drawing/2014/main" xmlns="" id="{EC635BC4-6B6B-41B5-83D1-11D390D423BE}"/>
                </a:ext>
              </a:extLst>
            </p:cNvPr>
            <p:cNvGrpSpPr/>
            <p:nvPr/>
          </p:nvGrpSpPr>
          <p:grpSpPr>
            <a:xfrm>
              <a:off x="3120382" y="1857160"/>
              <a:ext cx="2051279" cy="369332"/>
              <a:chOff x="1600200" y="1363649"/>
              <a:chExt cx="2051279" cy="369332"/>
            </a:xfrm>
          </p:grpSpPr>
          <p:sp>
            <p:nvSpPr>
              <p:cNvPr id="53" name="TextBox 52">
                <a:extLst>
                  <a:ext uri="{FF2B5EF4-FFF2-40B4-BE49-F238E27FC236}">
                    <a16:creationId xmlns:a16="http://schemas.microsoft.com/office/drawing/2014/main" xmlns="" id="{3107D2E4-CAB2-485A-AB41-56F57D584015}"/>
                  </a:ext>
                </a:extLst>
              </p:cNvPr>
              <p:cNvSpPr txBox="1"/>
              <p:nvPr/>
            </p:nvSpPr>
            <p:spPr>
              <a:xfrm>
                <a:off x="1600200" y="1374124"/>
                <a:ext cx="2051279" cy="338554"/>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rPr>
                  <a:t>Overdose</a:t>
                </a:r>
              </a:p>
            </p:txBody>
          </p:sp>
          <p:sp>
            <p:nvSpPr>
              <p:cNvPr id="54" name="Rectangle: Rounded Corners 53">
                <a:extLst>
                  <a:ext uri="{FF2B5EF4-FFF2-40B4-BE49-F238E27FC236}">
                    <a16:creationId xmlns:a16="http://schemas.microsoft.com/office/drawing/2014/main" xmlns="" id="{EB16C219-7208-4FD7-ADA5-126D12A109BE}"/>
                  </a:ext>
                </a:extLst>
              </p:cNvPr>
              <p:cNvSpPr/>
              <p:nvPr/>
            </p:nvSpPr>
            <p:spPr bwMode="auto">
              <a:xfrm>
                <a:off x="2092581" y="1363649"/>
                <a:ext cx="1043280" cy="369332"/>
              </a:xfrm>
              <a:prstGeom prst="roundRect">
                <a:avLst/>
              </a:prstGeom>
              <a:noFill/>
              <a:ln w="6350" cap="flat" cmpd="sng" algn="ctr">
                <a:solidFill>
                  <a:schemeClr val="tx1"/>
                </a:solidFill>
                <a:prstDash val="solid"/>
                <a:round/>
                <a:headEnd type="triangle" w="med" len="med"/>
                <a:tailEnd type="stealth" w="med" len="lg"/>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srgbClr val="FFFFFF"/>
                  </a:solidFill>
                  <a:effectLst/>
                  <a:uLnTx/>
                  <a:uFillTx/>
                  <a:latin typeface="Arial" pitchFamily="-111" charset="0"/>
                  <a:ea typeface="ＭＳ Ｐゴシック" charset="0"/>
                </a:endParaRPr>
              </a:p>
            </p:txBody>
          </p:sp>
        </p:grpSp>
        <p:grpSp>
          <p:nvGrpSpPr>
            <p:cNvPr id="57" name="Group 56">
              <a:extLst>
                <a:ext uri="{FF2B5EF4-FFF2-40B4-BE49-F238E27FC236}">
                  <a16:creationId xmlns:a16="http://schemas.microsoft.com/office/drawing/2014/main" xmlns="" id="{736F3C33-324A-466F-8CFA-0E2C9230FC4F}"/>
                </a:ext>
              </a:extLst>
            </p:cNvPr>
            <p:cNvGrpSpPr/>
            <p:nvPr/>
          </p:nvGrpSpPr>
          <p:grpSpPr>
            <a:xfrm>
              <a:off x="4530851" y="2406589"/>
              <a:ext cx="1678488" cy="1955125"/>
              <a:chOff x="4658482" y="2038865"/>
              <a:chExt cx="1305697" cy="1955125"/>
            </a:xfrm>
          </p:grpSpPr>
          <p:sp>
            <p:nvSpPr>
              <p:cNvPr id="18" name="TextBox 17">
                <a:extLst>
                  <a:ext uri="{FF2B5EF4-FFF2-40B4-BE49-F238E27FC236}">
                    <a16:creationId xmlns:a16="http://schemas.microsoft.com/office/drawing/2014/main" xmlns="" id="{B71A1016-A67F-430D-B58E-EC94EB48B956}"/>
                  </a:ext>
                </a:extLst>
              </p:cNvPr>
              <p:cNvSpPr txBox="1"/>
              <p:nvPr/>
            </p:nvSpPr>
            <p:spPr>
              <a:xfrm>
                <a:off x="4658482" y="2112081"/>
                <a:ext cx="1305697" cy="181588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rPr>
                  <a:t>Alcohol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rPr>
                  <a:t>Use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rPr>
                  <a:t>Opioid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rPr>
                  <a:t>Use</a:t>
                </a: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56" name="Rectangle: Rounded Corners 55">
                <a:extLst>
                  <a:ext uri="{FF2B5EF4-FFF2-40B4-BE49-F238E27FC236}">
                    <a16:creationId xmlns:a16="http://schemas.microsoft.com/office/drawing/2014/main" xmlns="" id="{FDFAC9B8-B7F1-4A45-B111-122A7B817BBB}"/>
                  </a:ext>
                </a:extLst>
              </p:cNvPr>
              <p:cNvSpPr/>
              <p:nvPr/>
            </p:nvSpPr>
            <p:spPr bwMode="auto">
              <a:xfrm>
                <a:off x="4664667" y="2038865"/>
                <a:ext cx="1241819" cy="1955125"/>
              </a:xfrm>
              <a:prstGeom prst="roundRect">
                <a:avLst/>
              </a:prstGeom>
              <a:noFill/>
              <a:ln w="6350" cap="flat" cmpd="sng" algn="ctr">
                <a:solidFill>
                  <a:schemeClr val="tx1"/>
                </a:solidFill>
                <a:prstDash val="solid"/>
                <a:round/>
                <a:headEnd type="triangle" w="med" len="med"/>
                <a:tailEnd type="stealth" w="med" len="lg"/>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srgbClr val="FFFFFF"/>
                  </a:solidFill>
                  <a:effectLst/>
                  <a:uLnTx/>
                  <a:uFillTx/>
                  <a:latin typeface="Arial" pitchFamily="-111" charset="0"/>
                  <a:ea typeface="ＭＳ Ｐゴシック" charset="0"/>
                </a:endParaRPr>
              </a:p>
            </p:txBody>
          </p:sp>
        </p:grpSp>
        <p:grpSp>
          <p:nvGrpSpPr>
            <p:cNvPr id="61" name="Group 60">
              <a:extLst>
                <a:ext uri="{FF2B5EF4-FFF2-40B4-BE49-F238E27FC236}">
                  <a16:creationId xmlns:a16="http://schemas.microsoft.com/office/drawing/2014/main" xmlns="" id="{C3C292E0-C0A3-40EB-AAF3-F8188D3C5814}"/>
                </a:ext>
              </a:extLst>
            </p:cNvPr>
            <p:cNvGrpSpPr/>
            <p:nvPr/>
          </p:nvGrpSpPr>
          <p:grpSpPr>
            <a:xfrm>
              <a:off x="6913576" y="2152467"/>
              <a:ext cx="378730" cy="4095933"/>
              <a:chOff x="6846365" y="1676400"/>
              <a:chExt cx="378730" cy="4041064"/>
            </a:xfrm>
          </p:grpSpPr>
          <p:sp>
            <p:nvSpPr>
              <p:cNvPr id="26" name="TextBox 25">
                <a:extLst>
                  <a:ext uri="{FF2B5EF4-FFF2-40B4-BE49-F238E27FC236}">
                    <a16:creationId xmlns:a16="http://schemas.microsoft.com/office/drawing/2014/main" xmlns="" id="{13862FF1-5C08-4579-AF65-53EDB2753DF2}"/>
                  </a:ext>
                </a:extLst>
              </p:cNvPr>
              <p:cNvSpPr txBox="1"/>
              <p:nvPr/>
            </p:nvSpPr>
            <p:spPr>
              <a:xfrm rot="16200000">
                <a:off x="5011917" y="3527655"/>
                <a:ext cx="4041064" cy="338554"/>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rPr>
                  <a:t>Impulsivity (Negative Urgency)</a:t>
                </a:r>
              </a:p>
            </p:txBody>
          </p:sp>
          <p:sp>
            <p:nvSpPr>
              <p:cNvPr id="58" name="Rectangle: Rounded Corners 57">
                <a:extLst>
                  <a:ext uri="{FF2B5EF4-FFF2-40B4-BE49-F238E27FC236}">
                    <a16:creationId xmlns:a16="http://schemas.microsoft.com/office/drawing/2014/main" xmlns="" id="{1DA77C3E-BE12-425C-8B47-8E963E24F872}"/>
                  </a:ext>
                </a:extLst>
              </p:cNvPr>
              <p:cNvSpPr/>
              <p:nvPr/>
            </p:nvSpPr>
            <p:spPr bwMode="auto">
              <a:xfrm>
                <a:off x="6846365" y="1907464"/>
                <a:ext cx="378730" cy="3576953"/>
              </a:xfrm>
              <a:prstGeom prst="roundRect">
                <a:avLst/>
              </a:prstGeom>
              <a:noFill/>
              <a:ln w="6350" cap="flat" cmpd="sng" algn="ctr">
                <a:solidFill>
                  <a:schemeClr val="tx1"/>
                </a:solidFill>
                <a:prstDash val="solid"/>
                <a:round/>
                <a:headEnd type="triangle" w="med" len="med"/>
                <a:tailEnd type="stealth" w="med" len="lg"/>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srgbClr val="FFFFFF"/>
                  </a:solidFill>
                  <a:effectLst/>
                  <a:uLnTx/>
                  <a:uFillTx/>
                  <a:latin typeface="Arial" pitchFamily="-111" charset="0"/>
                  <a:ea typeface="ＭＳ Ｐゴシック" charset="0"/>
                </a:endParaRPr>
              </a:p>
            </p:txBody>
          </p:sp>
        </p:grpSp>
        <p:grpSp>
          <p:nvGrpSpPr>
            <p:cNvPr id="60" name="Group 59">
              <a:extLst>
                <a:ext uri="{FF2B5EF4-FFF2-40B4-BE49-F238E27FC236}">
                  <a16:creationId xmlns:a16="http://schemas.microsoft.com/office/drawing/2014/main" xmlns="" id="{C7CCC623-E798-40BB-B53C-2E11688CD8EE}"/>
                </a:ext>
              </a:extLst>
            </p:cNvPr>
            <p:cNvGrpSpPr/>
            <p:nvPr/>
          </p:nvGrpSpPr>
          <p:grpSpPr>
            <a:xfrm>
              <a:off x="4328554" y="5211525"/>
              <a:ext cx="2051279" cy="732075"/>
              <a:chOff x="4273321" y="5091244"/>
              <a:chExt cx="2051279" cy="732075"/>
            </a:xfrm>
          </p:grpSpPr>
          <p:sp>
            <p:nvSpPr>
              <p:cNvPr id="27" name="TextBox 26">
                <a:extLst>
                  <a:ext uri="{FF2B5EF4-FFF2-40B4-BE49-F238E27FC236}">
                    <a16:creationId xmlns:a16="http://schemas.microsoft.com/office/drawing/2014/main" xmlns="" id="{03A6CBD1-385D-475B-8E2C-54BF5FBB6080}"/>
                  </a:ext>
                </a:extLst>
              </p:cNvPr>
              <p:cNvSpPr txBox="1"/>
              <p:nvPr/>
            </p:nvSpPr>
            <p:spPr>
              <a:xfrm>
                <a:off x="4273321" y="5135325"/>
                <a:ext cx="2051279" cy="584775"/>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rPr>
                  <a:t>Sensory &amp; Emotional Pain</a:t>
                </a:r>
              </a:p>
            </p:txBody>
          </p:sp>
          <p:sp>
            <p:nvSpPr>
              <p:cNvPr id="59" name="Rectangle: Rounded Corners 58">
                <a:extLst>
                  <a:ext uri="{FF2B5EF4-FFF2-40B4-BE49-F238E27FC236}">
                    <a16:creationId xmlns:a16="http://schemas.microsoft.com/office/drawing/2014/main" xmlns="" id="{0B6F25D1-DE96-4E23-93D1-442CDAA85DC0}"/>
                  </a:ext>
                </a:extLst>
              </p:cNvPr>
              <p:cNvSpPr/>
              <p:nvPr/>
            </p:nvSpPr>
            <p:spPr bwMode="auto">
              <a:xfrm>
                <a:off x="4483569" y="5091244"/>
                <a:ext cx="1598182" cy="732075"/>
              </a:xfrm>
              <a:prstGeom prst="roundRect">
                <a:avLst/>
              </a:prstGeom>
              <a:noFill/>
              <a:ln w="9525" cap="flat" cmpd="sng" algn="ctr">
                <a:solidFill>
                  <a:schemeClr val="tx1"/>
                </a:solidFill>
                <a:prstDash val="solid"/>
                <a:round/>
                <a:headEnd type="triangle" w="med" len="med"/>
                <a:tailEnd type="stealth" w="med" len="lg"/>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srgbClr val="FFFFFF"/>
                  </a:solidFill>
                  <a:effectLst/>
                  <a:uLnTx/>
                  <a:uFillTx/>
                  <a:latin typeface="Arial" pitchFamily="-111" charset="0"/>
                  <a:ea typeface="ＭＳ Ｐゴシック" charset="0"/>
                </a:endParaRPr>
              </a:p>
            </p:txBody>
          </p:sp>
        </p:grpSp>
        <p:grpSp>
          <p:nvGrpSpPr>
            <p:cNvPr id="62" name="Group 61">
              <a:extLst>
                <a:ext uri="{FF2B5EF4-FFF2-40B4-BE49-F238E27FC236}">
                  <a16:creationId xmlns:a16="http://schemas.microsoft.com/office/drawing/2014/main" xmlns="" id="{40BEDEF5-003A-48FD-90D5-46959D72B9EC}"/>
                </a:ext>
              </a:extLst>
            </p:cNvPr>
            <p:cNvGrpSpPr/>
            <p:nvPr/>
          </p:nvGrpSpPr>
          <p:grpSpPr>
            <a:xfrm>
              <a:off x="7292305" y="6181344"/>
              <a:ext cx="1868767" cy="369332"/>
              <a:chOff x="1556730" y="1371600"/>
              <a:chExt cx="2051279" cy="369332"/>
            </a:xfrm>
          </p:grpSpPr>
          <p:sp>
            <p:nvSpPr>
              <p:cNvPr id="63" name="TextBox 62">
                <a:extLst>
                  <a:ext uri="{FF2B5EF4-FFF2-40B4-BE49-F238E27FC236}">
                    <a16:creationId xmlns:a16="http://schemas.microsoft.com/office/drawing/2014/main" xmlns="" id="{5DBC8557-33D7-4E13-92EA-CE375CC6E39F}"/>
                  </a:ext>
                </a:extLst>
              </p:cNvPr>
              <p:cNvSpPr txBox="1"/>
              <p:nvPr/>
            </p:nvSpPr>
            <p:spPr>
              <a:xfrm>
                <a:off x="1556730" y="1374124"/>
                <a:ext cx="2051279" cy="338554"/>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rPr>
                  <a:t>Suicide</a:t>
                </a:r>
              </a:p>
            </p:txBody>
          </p:sp>
          <p:sp>
            <p:nvSpPr>
              <p:cNvPr id="64" name="Rectangle: Rounded Corners 63">
                <a:extLst>
                  <a:ext uri="{FF2B5EF4-FFF2-40B4-BE49-F238E27FC236}">
                    <a16:creationId xmlns:a16="http://schemas.microsoft.com/office/drawing/2014/main" xmlns="" id="{AAB9EDB2-9C6B-4AEC-B8BB-2713A565667A}"/>
                  </a:ext>
                </a:extLst>
              </p:cNvPr>
              <p:cNvSpPr/>
              <p:nvPr/>
            </p:nvSpPr>
            <p:spPr bwMode="auto">
              <a:xfrm>
                <a:off x="2001737" y="1371600"/>
                <a:ext cx="1143000" cy="369332"/>
              </a:xfrm>
              <a:prstGeom prst="roundRect">
                <a:avLst/>
              </a:prstGeom>
              <a:noFill/>
              <a:ln w="6350" cap="flat" cmpd="sng" algn="ctr">
                <a:solidFill>
                  <a:schemeClr val="tx1"/>
                </a:solidFill>
                <a:prstDash val="solid"/>
                <a:round/>
                <a:headEnd type="triangle" w="med" len="med"/>
                <a:tailEnd type="stealth" w="med" len="lg"/>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srgbClr val="FFFFFF"/>
                  </a:solidFill>
                  <a:effectLst/>
                  <a:uLnTx/>
                  <a:uFillTx/>
                  <a:latin typeface="Arial" pitchFamily="-111" charset="0"/>
                  <a:ea typeface="ＭＳ Ｐゴシック" charset="0"/>
                </a:endParaRPr>
              </a:p>
            </p:txBody>
          </p:sp>
        </p:grpSp>
        <p:grpSp>
          <p:nvGrpSpPr>
            <p:cNvPr id="65" name="Group 64">
              <a:extLst>
                <a:ext uri="{FF2B5EF4-FFF2-40B4-BE49-F238E27FC236}">
                  <a16:creationId xmlns:a16="http://schemas.microsoft.com/office/drawing/2014/main" xmlns="" id="{94D7C5AC-E62F-467F-A972-4407673771C0}"/>
                </a:ext>
              </a:extLst>
            </p:cNvPr>
            <p:cNvGrpSpPr>
              <a:grpSpLocks noChangeAspect="1"/>
            </p:cNvGrpSpPr>
            <p:nvPr/>
          </p:nvGrpSpPr>
          <p:grpSpPr>
            <a:xfrm>
              <a:off x="4902006" y="3048000"/>
              <a:ext cx="959644" cy="629671"/>
              <a:chOff x="2240575" y="2877524"/>
              <a:chExt cx="1172462" cy="769313"/>
            </a:xfrm>
          </p:grpSpPr>
          <p:pic>
            <p:nvPicPr>
              <p:cNvPr id="66" name="Graphic 65" descr="Arrow: Clockwise curve">
                <a:extLst>
                  <a:ext uri="{FF2B5EF4-FFF2-40B4-BE49-F238E27FC236}">
                    <a16:creationId xmlns:a16="http://schemas.microsoft.com/office/drawing/2014/main" xmlns="" id="{A6DB6174-31C1-49C3-9D4A-8EA095B9A19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V="1">
                <a:off x="2240575" y="2877524"/>
                <a:ext cx="639525" cy="751379"/>
              </a:xfrm>
              <a:prstGeom prst="rect">
                <a:avLst/>
              </a:prstGeom>
            </p:spPr>
          </p:pic>
          <p:pic>
            <p:nvPicPr>
              <p:cNvPr id="67" name="Graphic 66" descr="Arrow: Clockwise curve">
                <a:extLst>
                  <a:ext uri="{FF2B5EF4-FFF2-40B4-BE49-F238E27FC236}">
                    <a16:creationId xmlns:a16="http://schemas.microsoft.com/office/drawing/2014/main" xmlns="" id="{6238408C-E675-4853-B8E8-11A573CF9B5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2773512" y="2895458"/>
                <a:ext cx="639525" cy="751379"/>
              </a:xfrm>
              <a:prstGeom prst="rect">
                <a:avLst/>
              </a:prstGeom>
            </p:spPr>
          </p:pic>
        </p:grpSp>
        <p:grpSp>
          <p:nvGrpSpPr>
            <p:cNvPr id="68" name="Group 67">
              <a:extLst>
                <a:ext uri="{FF2B5EF4-FFF2-40B4-BE49-F238E27FC236}">
                  <a16:creationId xmlns:a16="http://schemas.microsoft.com/office/drawing/2014/main" xmlns="" id="{F31F4EC1-66D7-4517-BA6F-93C0E17E3D18}"/>
                </a:ext>
              </a:extLst>
            </p:cNvPr>
            <p:cNvGrpSpPr>
              <a:grpSpLocks noChangeAspect="1"/>
            </p:cNvGrpSpPr>
            <p:nvPr/>
          </p:nvGrpSpPr>
          <p:grpSpPr>
            <a:xfrm rot="16200000">
              <a:off x="6063342" y="3200400"/>
              <a:ext cx="959644" cy="629671"/>
              <a:chOff x="2240575" y="2877524"/>
              <a:chExt cx="1172462" cy="769313"/>
            </a:xfrm>
          </p:grpSpPr>
          <p:pic>
            <p:nvPicPr>
              <p:cNvPr id="69" name="Graphic 68" descr="Arrow: Clockwise curve">
                <a:extLst>
                  <a:ext uri="{FF2B5EF4-FFF2-40B4-BE49-F238E27FC236}">
                    <a16:creationId xmlns:a16="http://schemas.microsoft.com/office/drawing/2014/main" xmlns="" id="{1640AD05-2892-40F3-9233-0EE8BAC9CD4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V="1">
                <a:off x="2240575" y="2877524"/>
                <a:ext cx="639525" cy="751379"/>
              </a:xfrm>
              <a:prstGeom prst="rect">
                <a:avLst/>
              </a:prstGeom>
            </p:spPr>
          </p:pic>
          <p:pic>
            <p:nvPicPr>
              <p:cNvPr id="70" name="Graphic 69" descr="Arrow: Clockwise curve">
                <a:extLst>
                  <a:ext uri="{FF2B5EF4-FFF2-40B4-BE49-F238E27FC236}">
                    <a16:creationId xmlns:a16="http://schemas.microsoft.com/office/drawing/2014/main" xmlns="" id="{2D6654AE-9B45-4EB6-8CDC-80D5E2B76F6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2773512" y="2895458"/>
                <a:ext cx="639525" cy="751379"/>
              </a:xfrm>
              <a:prstGeom prst="rect">
                <a:avLst/>
              </a:prstGeom>
            </p:spPr>
          </p:pic>
        </p:grpSp>
        <p:grpSp>
          <p:nvGrpSpPr>
            <p:cNvPr id="71" name="Group 70">
              <a:extLst>
                <a:ext uri="{FF2B5EF4-FFF2-40B4-BE49-F238E27FC236}">
                  <a16:creationId xmlns:a16="http://schemas.microsoft.com/office/drawing/2014/main" xmlns="" id="{AAE9B878-7718-4E66-8722-E874FEE3BF58}"/>
                </a:ext>
              </a:extLst>
            </p:cNvPr>
            <p:cNvGrpSpPr>
              <a:grpSpLocks noChangeAspect="1"/>
            </p:cNvGrpSpPr>
            <p:nvPr/>
          </p:nvGrpSpPr>
          <p:grpSpPr>
            <a:xfrm rot="16200000">
              <a:off x="6063342" y="5152458"/>
              <a:ext cx="959644" cy="629671"/>
              <a:chOff x="2240575" y="2877524"/>
              <a:chExt cx="1172462" cy="769313"/>
            </a:xfrm>
          </p:grpSpPr>
          <p:pic>
            <p:nvPicPr>
              <p:cNvPr id="72" name="Graphic 71" descr="Arrow: Clockwise curve">
                <a:extLst>
                  <a:ext uri="{FF2B5EF4-FFF2-40B4-BE49-F238E27FC236}">
                    <a16:creationId xmlns:a16="http://schemas.microsoft.com/office/drawing/2014/main" xmlns="" id="{9C65EEB4-9B8D-4679-9D1A-D9576C57420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V="1">
                <a:off x="2240575" y="2877524"/>
                <a:ext cx="639525" cy="751379"/>
              </a:xfrm>
              <a:prstGeom prst="rect">
                <a:avLst/>
              </a:prstGeom>
            </p:spPr>
          </p:pic>
          <p:pic>
            <p:nvPicPr>
              <p:cNvPr id="73" name="Graphic 72" descr="Arrow: Clockwise curve">
                <a:extLst>
                  <a:ext uri="{FF2B5EF4-FFF2-40B4-BE49-F238E27FC236}">
                    <a16:creationId xmlns:a16="http://schemas.microsoft.com/office/drawing/2014/main" xmlns="" id="{F25815F8-7771-4B95-9D59-78598ACA2CC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2773512" y="2895458"/>
                <a:ext cx="639525" cy="751379"/>
              </a:xfrm>
              <a:prstGeom prst="rect">
                <a:avLst/>
              </a:prstGeom>
            </p:spPr>
          </p:pic>
        </p:grpSp>
      </p:grpSp>
      <p:sp>
        <p:nvSpPr>
          <p:cNvPr id="77" name="TextBox 76">
            <a:extLst>
              <a:ext uri="{FF2B5EF4-FFF2-40B4-BE49-F238E27FC236}">
                <a16:creationId xmlns:a16="http://schemas.microsoft.com/office/drawing/2014/main" xmlns="" id="{C2F5030B-E69D-474C-82CC-7CDEDC5CAFDE}"/>
              </a:ext>
            </a:extLst>
          </p:cNvPr>
          <p:cNvSpPr txBox="1"/>
          <p:nvPr/>
        </p:nvSpPr>
        <p:spPr>
          <a:xfrm>
            <a:off x="5059027" y="1351064"/>
            <a:ext cx="2164735" cy="369332"/>
          </a:xfrm>
          <a:prstGeom prst="rect">
            <a:avLst/>
          </a:prstGeom>
          <a:solidFill>
            <a:srgbClr val="6699FF"/>
          </a:solid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Binge/Intoxication</a:t>
            </a:r>
          </a:p>
        </p:txBody>
      </p:sp>
      <p:sp>
        <p:nvSpPr>
          <p:cNvPr id="78" name="TextBox 77">
            <a:extLst>
              <a:ext uri="{FF2B5EF4-FFF2-40B4-BE49-F238E27FC236}">
                <a16:creationId xmlns:a16="http://schemas.microsoft.com/office/drawing/2014/main" xmlns="" id="{D73987EC-D3B5-4263-B90C-3E7C1111CEF2}"/>
              </a:ext>
            </a:extLst>
          </p:cNvPr>
          <p:cNvSpPr txBox="1"/>
          <p:nvPr/>
        </p:nvSpPr>
        <p:spPr>
          <a:xfrm>
            <a:off x="7183512" y="3018534"/>
            <a:ext cx="1884288" cy="923330"/>
          </a:xfrm>
          <a:prstGeom prst="rect">
            <a:avLst/>
          </a:prstGeom>
          <a:solidFill>
            <a:srgbClr val="00B050"/>
          </a:solid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Preoccupation/Anticipation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“Craving”</a:t>
            </a:r>
          </a:p>
        </p:txBody>
      </p:sp>
      <p:sp>
        <p:nvSpPr>
          <p:cNvPr id="79" name="TextBox 78">
            <a:extLst>
              <a:ext uri="{FF2B5EF4-FFF2-40B4-BE49-F238E27FC236}">
                <a16:creationId xmlns:a16="http://schemas.microsoft.com/office/drawing/2014/main" xmlns="" id="{0F6BC8C0-1F64-4412-8786-FBD8E86EAFA1}"/>
              </a:ext>
            </a:extLst>
          </p:cNvPr>
          <p:cNvSpPr txBox="1"/>
          <p:nvPr/>
        </p:nvSpPr>
        <p:spPr>
          <a:xfrm>
            <a:off x="2870773" y="4060688"/>
            <a:ext cx="1860551" cy="646331"/>
          </a:xfrm>
          <a:prstGeom prst="rect">
            <a:avLst/>
          </a:prstGeom>
          <a:solidFill>
            <a:srgbClr val="A20000"/>
          </a:solid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Withdrawal/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Negative Affect</a:t>
            </a:r>
          </a:p>
        </p:txBody>
      </p:sp>
      <p:grpSp>
        <p:nvGrpSpPr>
          <p:cNvPr id="91" name="Group 90">
            <a:extLst>
              <a:ext uri="{FF2B5EF4-FFF2-40B4-BE49-F238E27FC236}">
                <a16:creationId xmlns:a16="http://schemas.microsoft.com/office/drawing/2014/main" xmlns="" id="{6B4FB441-3F4D-4470-9AED-3102E08F3AD8}"/>
              </a:ext>
            </a:extLst>
          </p:cNvPr>
          <p:cNvGrpSpPr/>
          <p:nvPr/>
        </p:nvGrpSpPr>
        <p:grpSpPr>
          <a:xfrm>
            <a:off x="76200" y="1717734"/>
            <a:ext cx="3535479" cy="868426"/>
            <a:chOff x="76200" y="1501725"/>
            <a:chExt cx="3535479" cy="868426"/>
          </a:xfrm>
        </p:grpSpPr>
        <p:sp>
          <p:nvSpPr>
            <p:cNvPr id="81" name="TextBox 80">
              <a:extLst>
                <a:ext uri="{FF2B5EF4-FFF2-40B4-BE49-F238E27FC236}">
                  <a16:creationId xmlns:a16="http://schemas.microsoft.com/office/drawing/2014/main" xmlns="" id="{CB2A2E70-90FE-47B4-BF5D-41C7AB457FE8}"/>
                </a:ext>
              </a:extLst>
            </p:cNvPr>
            <p:cNvSpPr txBox="1"/>
            <p:nvPr/>
          </p:nvSpPr>
          <p:spPr>
            <a:xfrm>
              <a:off x="76200" y="1501725"/>
              <a:ext cx="3095442"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Arial" charset="0"/>
                  <a:ea typeface="ＭＳ Ｐゴシック" charset="0"/>
                </a:rPr>
                <a:t>16-25% chronic pain patients drink heavily or have AUD</a:t>
              </a:r>
            </a:p>
          </p:txBody>
        </p:sp>
        <p:sp>
          <p:nvSpPr>
            <p:cNvPr id="85" name="TextBox 84">
              <a:extLst>
                <a:ext uri="{FF2B5EF4-FFF2-40B4-BE49-F238E27FC236}">
                  <a16:creationId xmlns:a16="http://schemas.microsoft.com/office/drawing/2014/main" xmlns="" id="{0993DAF4-C435-400E-A9D9-869090259C5B}"/>
                </a:ext>
              </a:extLst>
            </p:cNvPr>
            <p:cNvSpPr txBox="1"/>
            <p:nvPr/>
          </p:nvSpPr>
          <p:spPr>
            <a:xfrm>
              <a:off x="84151" y="2000819"/>
              <a:ext cx="352752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charset="0"/>
                  <a:ea typeface="ＭＳ Ｐゴシック" charset="0"/>
                </a:rPr>
                <a:t>K Witkiewitz &amp; KE Vowles (2018) Alcohol Clin Exp Res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endParaRPr>
            </a:p>
          </p:txBody>
        </p:sp>
      </p:grpSp>
      <p:grpSp>
        <p:nvGrpSpPr>
          <p:cNvPr id="93" name="Group 92">
            <a:extLst>
              <a:ext uri="{FF2B5EF4-FFF2-40B4-BE49-F238E27FC236}">
                <a16:creationId xmlns:a16="http://schemas.microsoft.com/office/drawing/2014/main" xmlns="" id="{248D32D7-F06C-4F71-8DA8-8F1234A776B5}"/>
              </a:ext>
            </a:extLst>
          </p:cNvPr>
          <p:cNvGrpSpPr/>
          <p:nvPr/>
        </p:nvGrpSpPr>
        <p:grpSpPr>
          <a:xfrm>
            <a:off x="76200" y="2823829"/>
            <a:ext cx="3847730" cy="865576"/>
            <a:chOff x="76200" y="2655526"/>
            <a:chExt cx="3847730" cy="865576"/>
          </a:xfrm>
        </p:grpSpPr>
        <p:sp>
          <p:nvSpPr>
            <p:cNvPr id="82" name="TextBox 81">
              <a:extLst>
                <a:ext uri="{FF2B5EF4-FFF2-40B4-BE49-F238E27FC236}">
                  <a16:creationId xmlns:a16="http://schemas.microsoft.com/office/drawing/2014/main" xmlns="" id="{431AD958-84F1-4F45-969B-0C922FE24F06}"/>
                </a:ext>
              </a:extLst>
            </p:cNvPr>
            <p:cNvSpPr txBox="1"/>
            <p:nvPr/>
          </p:nvSpPr>
          <p:spPr>
            <a:xfrm>
              <a:off x="76200" y="2655526"/>
              <a:ext cx="3503814"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Arial" charset="0"/>
                  <a:ea typeface="ＭＳ Ｐゴシック" charset="0"/>
                </a:rPr>
                <a:t>43%-73% of individuals with AUD have moderate to severe pain</a:t>
              </a:r>
            </a:p>
          </p:txBody>
        </p:sp>
        <p:sp>
          <p:nvSpPr>
            <p:cNvPr id="86" name="TextBox 85">
              <a:extLst>
                <a:ext uri="{FF2B5EF4-FFF2-40B4-BE49-F238E27FC236}">
                  <a16:creationId xmlns:a16="http://schemas.microsoft.com/office/drawing/2014/main" xmlns="" id="{17646C85-DFD3-46FC-9CE6-8FF3CB7DE59E}"/>
                </a:ext>
              </a:extLst>
            </p:cNvPr>
            <p:cNvSpPr txBox="1"/>
            <p:nvPr/>
          </p:nvSpPr>
          <p:spPr>
            <a:xfrm>
              <a:off x="84151" y="3151770"/>
              <a:ext cx="3839779"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charset="0"/>
                  <a:ea typeface="ＭＳ Ｐゴシック" charset="0"/>
                </a:rPr>
                <a:t>K Witkiewitz &amp; KE Vowles (2018) Alcohol Clin Exp Res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endParaRPr>
            </a:p>
          </p:txBody>
        </p:sp>
      </p:grpSp>
      <p:grpSp>
        <p:nvGrpSpPr>
          <p:cNvPr id="94" name="Group 93">
            <a:extLst>
              <a:ext uri="{FF2B5EF4-FFF2-40B4-BE49-F238E27FC236}">
                <a16:creationId xmlns:a16="http://schemas.microsoft.com/office/drawing/2014/main" xmlns="" id="{8422632B-96F3-4C35-8C8A-39B08482FC24}"/>
              </a:ext>
            </a:extLst>
          </p:cNvPr>
          <p:cNvGrpSpPr/>
          <p:nvPr/>
        </p:nvGrpSpPr>
        <p:grpSpPr>
          <a:xfrm>
            <a:off x="76200" y="3827325"/>
            <a:ext cx="3535479" cy="1133220"/>
            <a:chOff x="76200" y="3611316"/>
            <a:chExt cx="3535479" cy="1133220"/>
          </a:xfrm>
        </p:grpSpPr>
        <p:sp>
          <p:nvSpPr>
            <p:cNvPr id="83" name="TextBox 82">
              <a:extLst>
                <a:ext uri="{FF2B5EF4-FFF2-40B4-BE49-F238E27FC236}">
                  <a16:creationId xmlns:a16="http://schemas.microsoft.com/office/drawing/2014/main" xmlns="" id="{1BBF571F-F2F5-412D-8347-C2B9E1CF85AE}"/>
                </a:ext>
              </a:extLst>
            </p:cNvPr>
            <p:cNvSpPr txBox="1"/>
            <p:nvPr/>
          </p:nvSpPr>
          <p:spPr>
            <a:xfrm>
              <a:off x="76200" y="3611316"/>
              <a:ext cx="244711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Arial" charset="0"/>
                  <a:ea typeface="ＭＳ Ｐゴシック" charset="0"/>
                </a:rPr>
                <a:t>Acute alcohol (at binge levels) is </a:t>
              </a:r>
              <a:r>
                <a:rPr kumimoji="0" lang="en-US" sz="1600" b="1" i="1" u="none" strike="noStrike" kern="1200" cap="none" spc="0" normalizeH="0" baseline="0" noProof="0" dirty="0">
                  <a:ln>
                    <a:noFill/>
                  </a:ln>
                  <a:solidFill>
                    <a:srgbClr val="FFFF00"/>
                  </a:solidFill>
                  <a:effectLst/>
                  <a:uLnTx/>
                  <a:uFillTx/>
                  <a:latin typeface="Arial" charset="0"/>
                  <a:ea typeface="ＭＳ Ｐゴシック" charset="0"/>
                </a:rPr>
                <a:t>analgesic</a:t>
              </a:r>
              <a:r>
                <a:rPr kumimoji="0" lang="en-US" sz="1600" b="1" i="0" u="none" strike="noStrike" kern="1200" cap="none" spc="0" normalizeH="0" baseline="0" noProof="0" dirty="0">
                  <a:ln>
                    <a:noFill/>
                  </a:ln>
                  <a:solidFill>
                    <a:srgbClr val="FFFF00"/>
                  </a:solidFill>
                  <a:effectLst/>
                  <a:uLnTx/>
                  <a:uFillTx/>
                  <a:latin typeface="Arial" charset="0"/>
                  <a:ea typeface="ＭＳ Ｐゴシック" charset="0"/>
                </a:rPr>
                <a:t> (</a:t>
              </a:r>
              <a:r>
                <a:rPr kumimoji="0" lang="en-US" sz="1600" b="1" i="0" u="sng" strike="noStrike" kern="1200" cap="none" spc="0" normalizeH="0" baseline="0" noProof="0" dirty="0">
                  <a:ln>
                    <a:noFill/>
                  </a:ln>
                  <a:solidFill>
                    <a:srgbClr val="FFFF00"/>
                  </a:solidFill>
                  <a:effectLst/>
                  <a:uLnTx/>
                  <a:uFillTx/>
                  <a:latin typeface="Arial" charset="0"/>
                  <a:ea typeface="ＭＳ Ｐゴシック" charset="0"/>
                </a:rPr>
                <a:t>relieves pain</a:t>
              </a:r>
              <a:r>
                <a:rPr kumimoji="0" lang="en-US" sz="1600" b="1" i="0" u="none" strike="noStrike" kern="1200" cap="none" spc="0" normalizeH="0" baseline="0" noProof="0" dirty="0">
                  <a:ln>
                    <a:noFill/>
                  </a:ln>
                  <a:solidFill>
                    <a:srgbClr val="FFFF00"/>
                  </a:solidFill>
                  <a:effectLst/>
                  <a:uLnTx/>
                  <a:uFillTx/>
                  <a:latin typeface="Arial" charset="0"/>
                  <a:ea typeface="ＭＳ Ｐゴシック" charset="0"/>
                </a:rPr>
                <a:t>)</a:t>
              </a:r>
            </a:p>
          </p:txBody>
        </p:sp>
        <p:sp>
          <p:nvSpPr>
            <p:cNvPr id="87" name="TextBox 86">
              <a:extLst>
                <a:ext uri="{FF2B5EF4-FFF2-40B4-BE49-F238E27FC236}">
                  <a16:creationId xmlns:a16="http://schemas.microsoft.com/office/drawing/2014/main" xmlns="" id="{665728C0-EBA4-4E3F-A07C-C0D4E7132B3F}"/>
                </a:ext>
              </a:extLst>
            </p:cNvPr>
            <p:cNvSpPr txBox="1"/>
            <p:nvPr/>
          </p:nvSpPr>
          <p:spPr>
            <a:xfrm>
              <a:off x="84151" y="4375204"/>
              <a:ext cx="352752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charset="0"/>
                  <a:ea typeface="ＭＳ Ｐゴシック" charset="0"/>
                </a:rPr>
                <a:t>T Thompson et al. (2017) Journal of Pain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endParaRPr>
            </a:p>
          </p:txBody>
        </p:sp>
      </p:grpSp>
      <p:grpSp>
        <p:nvGrpSpPr>
          <p:cNvPr id="95" name="Group 94">
            <a:extLst>
              <a:ext uri="{FF2B5EF4-FFF2-40B4-BE49-F238E27FC236}">
                <a16:creationId xmlns:a16="http://schemas.microsoft.com/office/drawing/2014/main" xmlns="" id="{45E3808D-8CF1-464B-9D7E-87F84887B396}"/>
              </a:ext>
            </a:extLst>
          </p:cNvPr>
          <p:cNvGrpSpPr/>
          <p:nvPr/>
        </p:nvGrpSpPr>
        <p:grpSpPr>
          <a:xfrm>
            <a:off x="76200" y="5105945"/>
            <a:ext cx="3535479" cy="1131194"/>
            <a:chOff x="76200" y="4977397"/>
            <a:chExt cx="3535479" cy="1131194"/>
          </a:xfrm>
        </p:grpSpPr>
        <p:sp>
          <p:nvSpPr>
            <p:cNvPr id="84" name="TextBox 83">
              <a:extLst>
                <a:ext uri="{FF2B5EF4-FFF2-40B4-BE49-F238E27FC236}">
                  <a16:creationId xmlns:a16="http://schemas.microsoft.com/office/drawing/2014/main" xmlns="" id="{1FADB09A-3E4D-4E25-8B0D-42BA62817DAD}"/>
                </a:ext>
              </a:extLst>
            </p:cNvPr>
            <p:cNvSpPr txBox="1"/>
            <p:nvPr/>
          </p:nvSpPr>
          <p:spPr>
            <a:xfrm>
              <a:off x="76200" y="4977397"/>
              <a:ext cx="3254105"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Arial" charset="0"/>
                  <a:ea typeface="ＭＳ Ｐゴシック" charset="0"/>
                </a:rPr>
                <a:t>Chronic alcohol and withdrawal produce </a:t>
              </a:r>
              <a:r>
                <a:rPr kumimoji="0" lang="en-US" sz="1600" b="1" i="1" u="none" strike="noStrike" kern="1200" cap="none" spc="0" normalizeH="0" baseline="0" noProof="0" dirty="0">
                  <a:ln>
                    <a:noFill/>
                  </a:ln>
                  <a:solidFill>
                    <a:srgbClr val="FFFF00"/>
                  </a:solidFill>
                  <a:effectLst/>
                  <a:uLnTx/>
                  <a:uFillTx/>
                  <a:latin typeface="Arial" charset="0"/>
                  <a:ea typeface="ＭＳ Ｐゴシック" charset="0"/>
                </a:rPr>
                <a:t>hyperalgesia</a:t>
              </a:r>
              <a:r>
                <a:rPr kumimoji="0" lang="en-US" sz="1600" b="1" i="0" u="none" strike="noStrike" kern="1200" cap="none" spc="0" normalizeH="0" baseline="0" noProof="0" dirty="0">
                  <a:ln>
                    <a:noFill/>
                  </a:ln>
                  <a:solidFill>
                    <a:srgbClr val="FFFF00"/>
                  </a:solidFill>
                  <a:effectLst/>
                  <a:uLnTx/>
                  <a:uFillTx/>
                  <a:latin typeface="Arial" charset="0"/>
                  <a:ea typeface="ＭＳ Ｐゴシック" charset="0"/>
                </a:rPr>
                <a:t> (</a:t>
              </a:r>
              <a:r>
                <a:rPr kumimoji="0" lang="en-US" sz="1600" b="1" i="0" u="sng" strike="noStrike" kern="1200" cap="none" spc="0" normalizeH="0" baseline="0" noProof="0" dirty="0">
                  <a:ln>
                    <a:noFill/>
                  </a:ln>
                  <a:solidFill>
                    <a:srgbClr val="FFFF00"/>
                  </a:solidFill>
                  <a:effectLst/>
                  <a:uLnTx/>
                  <a:uFillTx/>
                  <a:latin typeface="Arial" charset="0"/>
                  <a:ea typeface="ＭＳ Ｐゴシック" charset="0"/>
                </a:rPr>
                <a:t>increased pain sensitivity</a:t>
              </a:r>
              <a:r>
                <a:rPr kumimoji="0" lang="en-US" sz="1600" b="1" i="0" u="none" strike="noStrike" kern="1200" cap="none" spc="0" normalizeH="0" baseline="0" noProof="0" dirty="0">
                  <a:ln>
                    <a:noFill/>
                  </a:ln>
                  <a:solidFill>
                    <a:srgbClr val="FFFF00"/>
                  </a:solidFill>
                  <a:effectLst/>
                  <a:uLnTx/>
                  <a:uFillTx/>
                  <a:latin typeface="Arial" charset="0"/>
                  <a:ea typeface="ＭＳ Ｐゴシック" charset="0"/>
                </a:rPr>
                <a:t>)</a:t>
              </a:r>
            </a:p>
          </p:txBody>
        </p:sp>
        <p:sp>
          <p:nvSpPr>
            <p:cNvPr id="88" name="TextBox 87">
              <a:extLst>
                <a:ext uri="{FF2B5EF4-FFF2-40B4-BE49-F238E27FC236}">
                  <a16:creationId xmlns:a16="http://schemas.microsoft.com/office/drawing/2014/main" xmlns="" id="{31A7E051-9860-4BA6-8CD9-1AEF7CE62BBE}"/>
                </a:ext>
              </a:extLst>
            </p:cNvPr>
            <p:cNvSpPr txBox="1"/>
            <p:nvPr/>
          </p:nvSpPr>
          <p:spPr>
            <a:xfrm>
              <a:off x="84151" y="5739259"/>
              <a:ext cx="352752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FFFFFF"/>
                  </a:solidFill>
                  <a:effectLst/>
                  <a:uLnTx/>
                  <a:uFillTx/>
                  <a:latin typeface="Arial" charset="0"/>
                  <a:ea typeface="ＭＳ Ｐゴシック" charset="0"/>
                </a:rPr>
                <a:t>S Edwards et al. (2012) Neuropharmacology</a:t>
              </a: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endParaRPr>
            </a:p>
          </p:txBody>
        </p:sp>
      </p:grpSp>
      <p:sp>
        <p:nvSpPr>
          <p:cNvPr id="90" name="TextBox 89">
            <a:extLst>
              <a:ext uri="{FF2B5EF4-FFF2-40B4-BE49-F238E27FC236}">
                <a16:creationId xmlns:a16="http://schemas.microsoft.com/office/drawing/2014/main" xmlns="" id="{15805B69-6C7A-4809-AE40-B9FD39A2DEF5}"/>
              </a:ext>
            </a:extLst>
          </p:cNvPr>
          <p:cNvSpPr txBox="1"/>
          <p:nvPr/>
        </p:nvSpPr>
        <p:spPr>
          <a:xfrm>
            <a:off x="7807132" y="1371601"/>
            <a:ext cx="1326660" cy="646331"/>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ＭＳ Ｐゴシック" charset="0"/>
                <a:cs typeface="Arial"/>
              </a:rPr>
              <a:t>Adapted from Dr. Mark Egli, NIAAA</a:t>
            </a:r>
          </a:p>
        </p:txBody>
      </p:sp>
      <p:sp>
        <p:nvSpPr>
          <p:cNvPr id="74" name="Title 1">
            <a:extLst>
              <a:ext uri="{FF2B5EF4-FFF2-40B4-BE49-F238E27FC236}">
                <a16:creationId xmlns:a16="http://schemas.microsoft.com/office/drawing/2014/main" xmlns="" id="{78C7D94D-0047-43CB-8031-5329E1EC1C7B}"/>
              </a:ext>
            </a:extLst>
          </p:cNvPr>
          <p:cNvSpPr txBox="1">
            <a:spLocks/>
          </p:cNvSpPr>
          <p:nvPr/>
        </p:nvSpPr>
        <p:spPr bwMode="auto">
          <a:xfrm>
            <a:off x="200025" y="264319"/>
            <a:ext cx="8743951" cy="598487"/>
          </a:xfrm>
          <a:prstGeom prst="rect">
            <a:avLst/>
          </a:prstGeom>
          <a:noFill/>
          <a:ln>
            <a:noFill/>
          </a:ln>
          <a:extLst/>
        </p:spPr>
        <p:txBody>
          <a:bodyPr lIns="0" tIns="0" rIns="0" bIns="0" anchorCtr="1"/>
          <a:lstStyle>
            <a:lvl1pPr algn="ctr"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5pPr>
            <a:lvl6pPr marL="457200" algn="ctr" rtl="0" eaLnBrk="0" fontAlgn="base" hangingPunct="0">
              <a:spcBef>
                <a:spcPct val="0"/>
              </a:spcBef>
              <a:spcAft>
                <a:spcPct val="0"/>
              </a:spcAft>
              <a:defRPr sz="2800" b="1">
                <a:solidFill>
                  <a:schemeClr val="tx2"/>
                </a:solidFill>
                <a:latin typeface="Arial" pitchFamily="-111" charset="0"/>
              </a:defRPr>
            </a:lvl6pPr>
            <a:lvl7pPr marL="914400" algn="ctr" rtl="0" eaLnBrk="0" fontAlgn="base" hangingPunct="0">
              <a:spcBef>
                <a:spcPct val="0"/>
              </a:spcBef>
              <a:spcAft>
                <a:spcPct val="0"/>
              </a:spcAft>
              <a:defRPr sz="2800" b="1">
                <a:solidFill>
                  <a:schemeClr val="tx2"/>
                </a:solidFill>
                <a:latin typeface="Arial" pitchFamily="-111" charset="0"/>
              </a:defRPr>
            </a:lvl7pPr>
            <a:lvl8pPr marL="1371600" algn="ctr" rtl="0" eaLnBrk="0" fontAlgn="base" hangingPunct="0">
              <a:spcBef>
                <a:spcPct val="0"/>
              </a:spcBef>
              <a:spcAft>
                <a:spcPct val="0"/>
              </a:spcAft>
              <a:defRPr sz="2800" b="1">
                <a:solidFill>
                  <a:schemeClr val="tx2"/>
                </a:solidFill>
                <a:latin typeface="Arial" pitchFamily="-111" charset="0"/>
              </a:defRPr>
            </a:lvl8pPr>
            <a:lvl9pPr marL="1828800" algn="ctr" rtl="0" eaLnBrk="0" fontAlgn="base" hangingPunct="0">
              <a:spcBef>
                <a:spcPct val="0"/>
              </a:spcBef>
              <a:spcAft>
                <a:spcPct val="0"/>
              </a:spcAft>
              <a:defRPr sz="2800" b="1">
                <a:solidFill>
                  <a:schemeClr val="tx2"/>
                </a:solidFill>
                <a:latin typeface="Arial" pitchFamily="-111" charset="0"/>
              </a:defRPr>
            </a:lvl9pPr>
          </a:lstStyle>
          <a:p>
            <a:pPr>
              <a:defRPr/>
            </a:pPr>
            <a:r>
              <a:rPr lang="en-US" kern="0" dirty="0">
                <a:solidFill>
                  <a:srgbClr val="FFFF00"/>
                </a:solidFill>
              </a:rPr>
              <a:t>Emerging Issue: Alcohol and Pain</a:t>
            </a:r>
          </a:p>
        </p:txBody>
      </p:sp>
      <p:sp>
        <p:nvSpPr>
          <p:cNvPr id="75" name="Line 4">
            <a:extLst>
              <a:ext uri="{FF2B5EF4-FFF2-40B4-BE49-F238E27FC236}">
                <a16:creationId xmlns:a16="http://schemas.microsoft.com/office/drawing/2014/main" xmlns="" id="{60EE618C-F4AE-4919-92F4-5BC75842AA74}"/>
              </a:ext>
            </a:extLst>
          </p:cNvPr>
          <p:cNvSpPr>
            <a:spLocks noChangeShapeType="1"/>
          </p:cNvSpPr>
          <p:nvPr/>
        </p:nvSpPr>
        <p:spPr bwMode="auto">
          <a:xfrm>
            <a:off x="571499" y="914399"/>
            <a:ext cx="8001001"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extBox 1">
            <a:extLst>
              <a:ext uri="{FF2B5EF4-FFF2-40B4-BE49-F238E27FC236}">
                <a16:creationId xmlns:a16="http://schemas.microsoft.com/office/drawing/2014/main" xmlns="" id="{2D25AFCA-0710-C54D-AA63-18D0350E91E2}"/>
              </a:ext>
            </a:extLst>
          </p:cNvPr>
          <p:cNvSpPr txBox="1"/>
          <p:nvPr/>
        </p:nvSpPr>
        <p:spPr>
          <a:xfrm>
            <a:off x="139607" y="6248400"/>
            <a:ext cx="8242393" cy="461665"/>
          </a:xfrm>
          <a:prstGeom prst="rect">
            <a:avLst/>
          </a:prstGeom>
          <a:noFill/>
        </p:spPr>
        <p:txBody>
          <a:bodyPr wrap="square" rtlCol="0">
            <a:spAutoFit/>
          </a:bodyPr>
          <a:lstStyle/>
          <a:p>
            <a:r>
              <a:rPr lang="en-US" sz="1200" b="1" dirty="0"/>
              <a:t>RSA Symposium 2019: “Digging in to Pain-Alcohol Interactions as a Driver of Abuse”, Tuesday 9:15 AM to 10:45 AM, Greenway BC-HI</a:t>
            </a:r>
          </a:p>
        </p:txBody>
      </p:sp>
    </p:spTree>
    <p:extLst>
      <p:ext uri="{BB962C8B-B14F-4D97-AF65-F5344CB8AC3E}">
        <p14:creationId xmlns:p14="http://schemas.microsoft.com/office/powerpoint/2010/main" val="3221140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40819 Koob NIAAA fig4c.jpg"/>
          <p:cNvPicPr>
            <a:picLocks noChangeAspect="1"/>
          </p:cNvPicPr>
          <p:nvPr/>
        </p:nvPicPr>
        <p:blipFill>
          <a:blip r:embed="rId3">
            <a:clrChange>
              <a:clrFrom>
                <a:srgbClr val="271C2A"/>
              </a:clrFrom>
              <a:clrTo>
                <a:srgbClr val="271C2A">
                  <a:alpha val="0"/>
                </a:srgbClr>
              </a:clrTo>
            </a:clrChange>
          </a:blip>
          <a:stretch>
            <a:fillRect/>
          </a:stretch>
        </p:blipFill>
        <p:spPr>
          <a:xfrm>
            <a:off x="597351" y="1085429"/>
            <a:ext cx="7822749" cy="5562600"/>
          </a:xfrm>
          <a:prstGeom prst="rect">
            <a:avLst/>
          </a:prstGeom>
        </p:spPr>
      </p:pic>
      <p:sp>
        <p:nvSpPr>
          <p:cNvPr id="2" name="Title 1"/>
          <p:cNvSpPr>
            <a:spLocks noGrp="1"/>
          </p:cNvSpPr>
          <p:nvPr>
            <p:ph type="title"/>
          </p:nvPr>
        </p:nvSpPr>
        <p:spPr>
          <a:xfrm>
            <a:off x="0" y="108099"/>
            <a:ext cx="9144000" cy="1143000"/>
          </a:xfrm>
        </p:spPr>
        <p:txBody>
          <a:bodyPr/>
          <a:lstStyle/>
          <a:p>
            <a:r>
              <a:rPr lang="en-US" sz="2600" dirty="0"/>
              <a:t>Emerging Issue: Alcohol Use Disorder and Sleep Disturbance – A Feed Forward Allostatic Framework</a:t>
            </a:r>
            <a:br>
              <a:rPr lang="en-US" sz="2600" dirty="0"/>
            </a:br>
            <a:endParaRPr lang="en-US" sz="2600" dirty="0"/>
          </a:p>
        </p:txBody>
      </p:sp>
      <p:sp>
        <p:nvSpPr>
          <p:cNvPr id="3" name="TextBox 2">
            <a:extLst>
              <a:ext uri="{FF2B5EF4-FFF2-40B4-BE49-F238E27FC236}">
                <a16:creationId xmlns:a16="http://schemas.microsoft.com/office/drawing/2014/main" xmlns="" id="{B382014C-C111-0344-8BD4-5353B0DF02B1}"/>
              </a:ext>
            </a:extLst>
          </p:cNvPr>
          <p:cNvSpPr txBox="1"/>
          <p:nvPr/>
        </p:nvSpPr>
        <p:spPr>
          <a:xfrm>
            <a:off x="5386411" y="6400800"/>
            <a:ext cx="3757589" cy="461665"/>
          </a:xfrm>
          <a:prstGeom prst="rect">
            <a:avLst/>
          </a:prstGeom>
          <a:noFill/>
        </p:spPr>
        <p:txBody>
          <a:bodyPr wrap="square" rtlCol="0">
            <a:spAutoFit/>
          </a:bodyPr>
          <a:lstStyle/>
          <a:p>
            <a:pPr algn="r"/>
            <a:r>
              <a:rPr lang="en-US" sz="1200" b="1" dirty="0">
                <a:solidFill>
                  <a:schemeClr val="tx2"/>
                </a:solidFill>
              </a:rPr>
              <a:t>Koob and Colrain, Neuropsychopharmacology Reviews, in press</a:t>
            </a:r>
          </a:p>
        </p:txBody>
      </p:sp>
      <p:sp>
        <p:nvSpPr>
          <p:cNvPr id="7" name="Line 4">
            <a:extLst>
              <a:ext uri="{FF2B5EF4-FFF2-40B4-BE49-F238E27FC236}">
                <a16:creationId xmlns:a16="http://schemas.microsoft.com/office/drawing/2014/main" xmlns="" id="{75B95A6E-6111-4C16-A9FC-8314C80B42E7}"/>
              </a:ext>
            </a:extLst>
          </p:cNvPr>
          <p:cNvSpPr>
            <a:spLocks noChangeShapeType="1"/>
          </p:cNvSpPr>
          <p:nvPr/>
        </p:nvSpPr>
        <p:spPr bwMode="auto">
          <a:xfrm>
            <a:off x="723900" y="990600"/>
            <a:ext cx="7696200"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latin typeface="Arial" charset="0"/>
              <a:ea typeface="ＭＳ Ｐゴシック" charset="0"/>
            </a:endParaRPr>
          </a:p>
        </p:txBody>
      </p:sp>
      <p:sp>
        <p:nvSpPr>
          <p:cNvPr id="5" name="TextBox 4">
            <a:extLst>
              <a:ext uri="{FF2B5EF4-FFF2-40B4-BE49-F238E27FC236}">
                <a16:creationId xmlns:a16="http://schemas.microsoft.com/office/drawing/2014/main" xmlns="" id="{E44C55D9-B084-E041-B63A-5175C047F772}"/>
              </a:ext>
            </a:extLst>
          </p:cNvPr>
          <p:cNvSpPr txBox="1"/>
          <p:nvPr/>
        </p:nvSpPr>
        <p:spPr>
          <a:xfrm>
            <a:off x="6570897" y="1460099"/>
            <a:ext cx="2496903" cy="1015663"/>
          </a:xfrm>
          <a:prstGeom prst="rect">
            <a:avLst/>
          </a:prstGeom>
          <a:noFill/>
        </p:spPr>
        <p:txBody>
          <a:bodyPr wrap="square" rtlCol="0">
            <a:spAutoFit/>
          </a:bodyPr>
          <a:lstStyle/>
          <a:p>
            <a:r>
              <a:rPr lang="en-US" sz="1200" b="1" dirty="0"/>
              <a:t>RSA Symposium 2019: “It’s about Time: Circadian Rhythms and Alcohol-Induced Effects” Wednesday,  9:15- 1-:45 AM, Greenway BC-HI </a:t>
            </a:r>
          </a:p>
        </p:txBody>
      </p:sp>
    </p:spTree>
    <p:extLst>
      <p:ext uri="{BB962C8B-B14F-4D97-AF65-F5344CB8AC3E}">
        <p14:creationId xmlns:p14="http://schemas.microsoft.com/office/powerpoint/2010/main" val="64086361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457200" y="167819"/>
            <a:ext cx="7772400" cy="1012825"/>
          </a:xfrm>
        </p:spPr>
        <p:txBody>
          <a:bodyPr/>
          <a:lstStyle/>
          <a:p>
            <a:pPr algn="l">
              <a:defRPr/>
            </a:pPr>
            <a:r>
              <a:rPr lang="en-US" sz="4800" dirty="0">
                <a:effectLst>
                  <a:outerShdw blurRad="38100" dist="38100" dir="2700000" algn="tl">
                    <a:srgbClr val="000000"/>
                  </a:outerShdw>
                </a:effectLst>
                <a:latin typeface="Arial" charset="0"/>
                <a:ea typeface="ＭＳ Ｐゴシック" charset="0"/>
                <a:cs typeface="ＭＳ Ｐゴシック" charset="0"/>
              </a:rPr>
              <a:t>Thank You!</a:t>
            </a:r>
            <a:br>
              <a:rPr lang="en-US" sz="4800" dirty="0">
                <a:effectLst>
                  <a:outerShdw blurRad="38100" dist="38100" dir="2700000" algn="tl">
                    <a:srgbClr val="000000"/>
                  </a:outerShdw>
                </a:effectLst>
                <a:latin typeface="Arial" charset="0"/>
                <a:ea typeface="ＭＳ Ｐゴシック" charset="0"/>
                <a:cs typeface="ＭＳ Ｐゴシック" charset="0"/>
              </a:rPr>
            </a:br>
            <a:endParaRPr lang="en-US" sz="4800" dirty="0">
              <a:effectLst>
                <a:outerShdw blurRad="38100" dist="38100" dir="2700000" algn="tl">
                  <a:srgbClr val="000000"/>
                </a:outerShdw>
              </a:effectLst>
              <a:latin typeface="Arial" charset="0"/>
              <a:ea typeface="ＭＳ Ｐゴシック" charset="0"/>
              <a:cs typeface="ＭＳ Ｐゴシック" charset="0"/>
            </a:endParaRPr>
          </a:p>
        </p:txBody>
      </p:sp>
      <p:sp>
        <p:nvSpPr>
          <p:cNvPr id="2" name="TextBox 1"/>
          <p:cNvSpPr txBox="1"/>
          <p:nvPr/>
        </p:nvSpPr>
        <p:spPr>
          <a:xfrm>
            <a:off x="1344434" y="1219200"/>
            <a:ext cx="3760966" cy="60631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chemeClr val="tx2"/>
                </a:solidFill>
                <a:effectLst/>
                <a:uLnTx/>
                <a:uFillTx/>
              </a:rPr>
              <a:t>Special thanks to:</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sysClr val="windowText" lastClr="000000"/>
              </a:solidFill>
              <a:effectLst/>
              <a:uLnTx/>
              <a:uFillTx/>
            </a:endParaRPr>
          </a:p>
          <a:p>
            <a:pPr lvl="0">
              <a:defRPr/>
            </a:pPr>
            <a:r>
              <a:rPr lang="en-US" sz="2200" b="1" kern="0" dirty="0">
                <a:solidFill>
                  <a:schemeClr val="tx2"/>
                </a:solidFill>
              </a:rPr>
              <a:t>Rachel Anderson</a:t>
            </a:r>
          </a:p>
          <a:p>
            <a:pPr lvl="0">
              <a:defRPr/>
            </a:pPr>
            <a:r>
              <a:rPr lang="en-US" sz="2200" b="1" kern="0" dirty="0">
                <a:solidFill>
                  <a:srgbClr val="FFFFFF"/>
                </a:solidFill>
              </a:rPr>
              <a:t>Judy Arroyo</a:t>
            </a:r>
          </a:p>
          <a:p>
            <a:pPr lvl="0">
              <a:defRPr/>
            </a:pPr>
            <a:r>
              <a:rPr lang="en-US" sz="2200" b="1" kern="0" dirty="0">
                <a:solidFill>
                  <a:srgbClr val="FFFFFF"/>
                </a:solidFill>
              </a:rPr>
              <a:t>Abe Bautista</a:t>
            </a:r>
          </a:p>
          <a:p>
            <a:pPr lvl="0">
              <a:defRPr/>
            </a:pPr>
            <a:r>
              <a:rPr lang="en-US" sz="2200" b="1" kern="0" dirty="0">
                <a:solidFill>
                  <a:srgbClr val="FFFFFF"/>
                </a:solidFill>
              </a:rPr>
              <a:t>Changhai Cui</a:t>
            </a:r>
          </a:p>
          <a:p>
            <a:pPr lvl="0">
              <a:defRPr/>
            </a:pPr>
            <a:r>
              <a:rPr lang="en-US" sz="2200" b="1" kern="0" dirty="0">
                <a:solidFill>
                  <a:srgbClr val="FFFFFF"/>
                </a:solidFill>
              </a:rPr>
              <a:t>Fred Donodeo</a:t>
            </a:r>
          </a:p>
          <a:p>
            <a:pPr lvl="0">
              <a:defRPr/>
            </a:pPr>
            <a:r>
              <a:rPr lang="en-US" sz="2200" b="1" kern="0" dirty="0">
                <a:solidFill>
                  <a:srgbClr val="FFFFFF"/>
                </a:solidFill>
              </a:rPr>
              <a:t>Bill Dunty</a:t>
            </a:r>
          </a:p>
          <a:p>
            <a:pPr lvl="0">
              <a:defRPr/>
            </a:pPr>
            <a:r>
              <a:rPr lang="en-US" sz="2200" b="1" kern="0" dirty="0">
                <a:solidFill>
                  <a:srgbClr val="FFFFFF"/>
                </a:solidFill>
              </a:rPr>
              <a:t>Dan Falk</a:t>
            </a:r>
          </a:p>
          <a:p>
            <a:pPr lvl="0">
              <a:defRPr/>
            </a:pPr>
            <a:r>
              <a:rPr lang="en-US" sz="2200" b="1" kern="0" dirty="0">
                <a:solidFill>
                  <a:srgbClr val="FFFFFF"/>
                </a:solidFill>
              </a:rPr>
              <a:t>Kathy Jung</a:t>
            </a:r>
          </a:p>
          <a:p>
            <a:pPr lvl="0">
              <a:defRPr/>
            </a:pPr>
            <a:r>
              <a:rPr lang="en-US" sz="2200" b="1" kern="0" dirty="0">
                <a:solidFill>
                  <a:srgbClr val="FFFFFF"/>
                </a:solidFill>
              </a:rPr>
              <a:t>Raye Litten</a:t>
            </a:r>
          </a:p>
          <a:p>
            <a:pPr lvl="0">
              <a:defRPr/>
            </a:pPr>
            <a:r>
              <a:rPr lang="en-US" sz="2200" b="1" kern="0" dirty="0">
                <a:solidFill>
                  <a:srgbClr val="FFFFFF"/>
                </a:solidFill>
              </a:rPr>
              <a:t>Lynn Morin</a:t>
            </a:r>
          </a:p>
          <a:p>
            <a:pPr lvl="0">
              <a:defRPr/>
            </a:pPr>
            <a:r>
              <a:rPr lang="en-US" sz="2200" b="1" kern="0" dirty="0">
                <a:solidFill>
                  <a:srgbClr val="FFFFFF"/>
                </a:solidFill>
              </a:rPr>
              <a:t>Elizabeth Powell</a:t>
            </a:r>
          </a:p>
          <a:p>
            <a:pPr lvl="0">
              <a:defRPr/>
            </a:pPr>
            <a:r>
              <a:rPr lang="en-US" sz="2200" b="1" kern="0" dirty="0">
                <a:solidFill>
                  <a:srgbClr val="FFFFFF"/>
                </a:solidFill>
              </a:rPr>
              <a:t>Patricia Powell</a:t>
            </a:r>
          </a:p>
          <a:p>
            <a:pPr>
              <a:defRPr/>
            </a:pPr>
            <a:r>
              <a:rPr lang="en-US" sz="2200" b="1" kern="0" dirty="0">
                <a:solidFill>
                  <a:srgbClr val="FFFFFF"/>
                </a:solidFill>
              </a:rPr>
              <a:t>Aaron White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effectLst/>
                <a:uLnTx/>
                <a:uFillTx/>
              </a:rPr>
              <a:t>Bridget Williams-Simmons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ndParaRPr>
          </a:p>
        </p:txBody>
      </p:sp>
      <p:pic>
        <p:nvPicPr>
          <p:cNvPr id="14" name="Picture 2" descr="Twitter logo that says, Follow us on Twitter">
            <a:extLst>
              <a:ext uri="{FF2B5EF4-FFF2-40B4-BE49-F238E27FC236}">
                <a16:creationId xmlns:a16="http://schemas.microsoft.com/office/drawing/2014/main" xmlns="" id="{A263C7F6-5C0F-45FB-9CD3-925B587856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447800"/>
            <a:ext cx="2268867" cy="90643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descr="Instagram logo that says, Follow us on Instagram">
            <a:extLst>
              <a:ext uri="{FF2B5EF4-FFF2-40B4-BE49-F238E27FC236}">
                <a16:creationId xmlns:a16="http://schemas.microsoft.com/office/drawing/2014/main" xmlns="" id="{0357CB86-2BA8-4FD4-8668-ACD79D3FBF36}"/>
              </a:ext>
            </a:extLst>
          </p:cNvPr>
          <p:cNvGrpSpPr/>
          <p:nvPr/>
        </p:nvGrpSpPr>
        <p:grpSpPr>
          <a:xfrm>
            <a:off x="5109399" y="2514600"/>
            <a:ext cx="2260867" cy="843164"/>
            <a:chOff x="957494" y="5285160"/>
            <a:chExt cx="2189745" cy="778554"/>
          </a:xfrm>
        </p:grpSpPr>
        <p:sp>
          <p:nvSpPr>
            <p:cNvPr id="20" name="Rectangle: Rounded Corners 19">
              <a:extLst>
                <a:ext uri="{FF2B5EF4-FFF2-40B4-BE49-F238E27FC236}">
                  <a16:creationId xmlns:a16="http://schemas.microsoft.com/office/drawing/2014/main" xmlns="" id="{05672223-A589-4A87-8980-41E10456D6AB}"/>
                </a:ext>
              </a:extLst>
            </p:cNvPr>
            <p:cNvSpPr/>
            <p:nvPr/>
          </p:nvSpPr>
          <p:spPr bwMode="auto">
            <a:xfrm>
              <a:off x="957494" y="5285160"/>
              <a:ext cx="2189745" cy="778554"/>
            </a:xfrm>
            <a:prstGeom prst="roundRect">
              <a:avLst/>
            </a:prstGeom>
            <a:solidFill>
              <a:schemeClr val="tx1"/>
            </a:solidFill>
            <a:ln w="9525" cap="flat" cmpd="sng" algn="ctr">
              <a:solidFill>
                <a:schemeClr val="tx1"/>
              </a:solidFill>
              <a:prstDash val="solid"/>
              <a:round/>
              <a:headEnd type="triangle" w="med" len="med"/>
              <a:tailEnd type="stealth" w="med"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111" charset="0"/>
              </a:endParaRPr>
            </a:p>
          </p:txBody>
        </p:sp>
        <p:pic>
          <p:nvPicPr>
            <p:cNvPr id="21" name="Picture 4" descr="Logo of Instagram">
              <a:extLst>
                <a:ext uri="{FF2B5EF4-FFF2-40B4-BE49-F238E27FC236}">
                  <a16:creationId xmlns:a16="http://schemas.microsoft.com/office/drawing/2014/main" xmlns="" id="{594B66B1-1A38-47CD-9609-9D7A874E5AC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25" t="11267" r="10110" b="10189"/>
            <a:stretch/>
          </p:blipFill>
          <p:spPr bwMode="auto">
            <a:xfrm>
              <a:off x="982209" y="5379991"/>
              <a:ext cx="2120735" cy="602246"/>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ectangle 21">
            <a:extLst>
              <a:ext uri="{FF2B5EF4-FFF2-40B4-BE49-F238E27FC236}">
                <a16:creationId xmlns:a16="http://schemas.microsoft.com/office/drawing/2014/main" xmlns="" id="{B98526BD-87C0-49BB-A14C-3BC96EFD7E17}"/>
              </a:ext>
            </a:extLst>
          </p:cNvPr>
          <p:cNvSpPr/>
          <p:nvPr/>
        </p:nvSpPr>
        <p:spPr>
          <a:xfrm>
            <a:off x="5020147" y="3576935"/>
            <a:ext cx="2485068" cy="461665"/>
          </a:xfrm>
          <a:prstGeom prst="rect">
            <a:avLst/>
          </a:prstGeom>
        </p:spPr>
        <p:txBody>
          <a:bodyPr wrap="square" anchor="ctr">
            <a:spAutoFit/>
          </a:bodyPr>
          <a:lstStyle/>
          <a:p>
            <a:pPr algn="ctr"/>
            <a:r>
              <a:rPr lang="en-US" sz="2400" b="1" kern="0" dirty="0">
                <a:solidFill>
                  <a:schemeClr val="tx2"/>
                </a:solidFill>
                <a:latin typeface="+mj-lt"/>
                <a:ea typeface="ＭＳ Ｐゴシック" charset="-128"/>
              </a:rPr>
              <a:t>@</a:t>
            </a:r>
            <a:r>
              <a:rPr lang="en-US" sz="2400" b="1" kern="0" dirty="0" err="1">
                <a:solidFill>
                  <a:schemeClr val="tx2"/>
                </a:solidFill>
                <a:latin typeface="+mj-lt"/>
                <a:ea typeface="ＭＳ Ｐゴシック" charset="-128"/>
              </a:rPr>
              <a:t>NIAAAnews</a:t>
            </a:r>
            <a:endParaRPr lang="en-US" dirty="0"/>
          </a:p>
        </p:txBody>
      </p:sp>
    </p:spTree>
    <p:extLst>
      <p:ext uri="{BB962C8B-B14F-4D97-AF65-F5344CB8AC3E}">
        <p14:creationId xmlns:p14="http://schemas.microsoft.com/office/powerpoint/2010/main" val="17848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2B1B9-7E25-4A38-9955-94C2DC4C4519}"/>
              </a:ext>
            </a:extLst>
          </p:cNvPr>
          <p:cNvSpPr>
            <a:spLocks noGrp="1"/>
          </p:cNvSpPr>
          <p:nvPr>
            <p:ph type="title"/>
          </p:nvPr>
        </p:nvSpPr>
        <p:spPr>
          <a:xfrm>
            <a:off x="304800" y="590490"/>
            <a:ext cx="8534400" cy="1143000"/>
          </a:xfrm>
        </p:spPr>
        <p:txBody>
          <a:bodyPr/>
          <a:lstStyle/>
          <a:p>
            <a:pPr algn="l"/>
            <a:r>
              <a:rPr lang="en-US" sz="2600" dirty="0"/>
              <a:t>Question: What steps are being taken to increase federal funds to NIAAA in proportion to alcohol's role in the US?</a:t>
            </a:r>
            <a:br>
              <a:rPr lang="en-US" sz="2600" dirty="0"/>
            </a:br>
            <a:endParaRPr lang="en-US" sz="2600" dirty="0"/>
          </a:p>
        </p:txBody>
      </p:sp>
      <p:sp>
        <p:nvSpPr>
          <p:cNvPr id="3" name="TextBox 2">
            <a:extLst>
              <a:ext uri="{FF2B5EF4-FFF2-40B4-BE49-F238E27FC236}">
                <a16:creationId xmlns:a16="http://schemas.microsoft.com/office/drawing/2014/main" xmlns="" id="{8AD84AD1-413A-40D3-A7F0-DCFC56104149}"/>
              </a:ext>
            </a:extLst>
          </p:cNvPr>
          <p:cNvSpPr txBox="1"/>
          <p:nvPr/>
        </p:nvSpPr>
        <p:spPr>
          <a:xfrm>
            <a:off x="304800" y="2190690"/>
            <a:ext cx="7848600" cy="400110"/>
          </a:xfrm>
          <a:prstGeom prst="rect">
            <a:avLst/>
          </a:prstGeom>
          <a:noFill/>
        </p:spPr>
        <p:txBody>
          <a:bodyPr wrap="square" rtlCol="0">
            <a:spAutoFit/>
          </a:bodyPr>
          <a:lstStyle/>
          <a:p>
            <a:r>
              <a:rPr lang="en-US" sz="2000" b="1" dirty="0"/>
              <a:t>Congress determines NIAAA’s appropriation annually.   </a:t>
            </a:r>
          </a:p>
        </p:txBody>
      </p:sp>
    </p:spTree>
    <p:extLst>
      <p:ext uri="{BB962C8B-B14F-4D97-AF65-F5344CB8AC3E}">
        <p14:creationId xmlns:p14="http://schemas.microsoft.com/office/powerpoint/2010/main" val="4073246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5C9FD95F-EEB9-4516-8DBA-2312C62DCC6F}"/>
              </a:ext>
            </a:extLst>
          </p:cNvPr>
          <p:cNvSpPr txBox="1">
            <a:spLocks/>
          </p:cNvSpPr>
          <p:nvPr/>
        </p:nvSpPr>
        <p:spPr bwMode="auto">
          <a:xfrm>
            <a:off x="304800" y="590490"/>
            <a:ext cx="8534400" cy="1143000"/>
          </a:xfrm>
          <a:prstGeom prst="rect">
            <a:avLst/>
          </a:prstGeom>
          <a:noFill/>
          <a:ln w="9525">
            <a:noFill/>
            <a:miter lim="800000"/>
            <a:headEnd/>
            <a:tailEnd/>
          </a:ln>
        </p:spPr>
        <p:txBody>
          <a:bodyPr vert="horz" wrap="square" lIns="0" tIns="0" rIns="0" bIns="0" numCol="1" anchor="t" anchorCtr="1" compatLnSpc="1">
            <a:prstTxWarp prst="textNoShape">
              <a:avLst/>
            </a:prstTxWarp>
          </a:bodyPr>
          <a:lstStyle>
            <a:lvl1pPr algn="ctr"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2800" b="1">
                <a:solidFill>
                  <a:schemeClr val="tx2"/>
                </a:solidFill>
                <a:latin typeface="Arial" charset="0"/>
              </a:defRPr>
            </a:lvl6pPr>
            <a:lvl7pPr marL="914400" algn="ctr" rtl="0" eaLnBrk="0" fontAlgn="base" hangingPunct="0">
              <a:spcBef>
                <a:spcPct val="0"/>
              </a:spcBef>
              <a:spcAft>
                <a:spcPct val="0"/>
              </a:spcAft>
              <a:defRPr sz="2800" b="1">
                <a:solidFill>
                  <a:schemeClr val="tx2"/>
                </a:solidFill>
                <a:latin typeface="Arial" charset="0"/>
              </a:defRPr>
            </a:lvl7pPr>
            <a:lvl8pPr marL="1371600" algn="ctr" rtl="0" eaLnBrk="0" fontAlgn="base" hangingPunct="0">
              <a:spcBef>
                <a:spcPct val="0"/>
              </a:spcBef>
              <a:spcAft>
                <a:spcPct val="0"/>
              </a:spcAft>
              <a:defRPr sz="2800" b="1">
                <a:solidFill>
                  <a:schemeClr val="tx2"/>
                </a:solidFill>
                <a:latin typeface="Arial" charset="0"/>
              </a:defRPr>
            </a:lvl8pPr>
            <a:lvl9pPr marL="1828800" algn="ctr" rtl="0" eaLnBrk="0" fontAlgn="base" hangingPunct="0">
              <a:spcBef>
                <a:spcPct val="0"/>
              </a:spcBef>
              <a:spcAft>
                <a:spcPct val="0"/>
              </a:spcAft>
              <a:defRPr sz="2800" b="1">
                <a:solidFill>
                  <a:schemeClr val="tx2"/>
                </a:solidFill>
                <a:latin typeface="Arial" charset="0"/>
              </a:defRPr>
            </a:lvl9pPr>
          </a:lstStyle>
          <a:p>
            <a:pPr algn="l"/>
            <a:r>
              <a:rPr lang="en-US" sz="2600" kern="0" dirty="0"/>
              <a:t>Question: </a:t>
            </a:r>
            <a:r>
              <a:rPr lang="en-US" dirty="0"/>
              <a:t>What is the most important advice for rodent researchers to stay relevant across the next 10 years?</a:t>
            </a:r>
          </a:p>
          <a:p>
            <a:pPr algn="l"/>
            <a:r>
              <a:rPr lang="en-US" sz="2600" kern="0" dirty="0"/>
              <a:t/>
            </a:r>
            <a:br>
              <a:rPr lang="en-US" sz="2600" kern="0" dirty="0"/>
            </a:br>
            <a:endParaRPr lang="en-US" sz="2600" kern="0" dirty="0"/>
          </a:p>
        </p:txBody>
      </p:sp>
      <p:sp>
        <p:nvSpPr>
          <p:cNvPr id="4" name="TextBox 3">
            <a:extLst>
              <a:ext uri="{FF2B5EF4-FFF2-40B4-BE49-F238E27FC236}">
                <a16:creationId xmlns:a16="http://schemas.microsoft.com/office/drawing/2014/main" xmlns="" id="{3E11B286-E29B-4E4F-AF2B-9E286148A99A}"/>
              </a:ext>
            </a:extLst>
          </p:cNvPr>
          <p:cNvSpPr txBox="1"/>
          <p:nvPr/>
        </p:nvSpPr>
        <p:spPr>
          <a:xfrm>
            <a:off x="457200" y="2209800"/>
            <a:ext cx="7848600" cy="2554545"/>
          </a:xfrm>
          <a:prstGeom prst="rect">
            <a:avLst/>
          </a:prstGeom>
          <a:noFill/>
        </p:spPr>
        <p:txBody>
          <a:bodyPr wrap="square" rtlCol="0">
            <a:spAutoFit/>
          </a:bodyPr>
          <a:lstStyle/>
          <a:p>
            <a:r>
              <a:rPr lang="en-US" sz="2000" b="1" dirty="0"/>
              <a:t>Educate yourselves about clinical phenotypes and consider back-translating.</a:t>
            </a:r>
          </a:p>
          <a:p>
            <a:endParaRPr lang="en-US" sz="2000" b="1" dirty="0"/>
          </a:p>
          <a:p>
            <a:r>
              <a:rPr lang="en-US" sz="2000" b="1" dirty="0"/>
              <a:t>Follow developments in the BRAIN initiative.</a:t>
            </a:r>
          </a:p>
          <a:p>
            <a:endParaRPr lang="en-US" sz="2000" b="1" dirty="0"/>
          </a:p>
          <a:p>
            <a:r>
              <a:rPr lang="en-US" sz="2000" b="1" dirty="0"/>
              <a:t>Follow other fields that may be related to your research domain. These may include fields such as immunology and cancer research.</a:t>
            </a:r>
          </a:p>
        </p:txBody>
      </p:sp>
    </p:spTree>
    <p:extLst>
      <p:ext uri="{BB962C8B-B14F-4D97-AF65-F5344CB8AC3E}">
        <p14:creationId xmlns:p14="http://schemas.microsoft.com/office/powerpoint/2010/main" val="2732555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2B1B9-7E25-4A38-9955-94C2DC4C4519}"/>
              </a:ext>
            </a:extLst>
          </p:cNvPr>
          <p:cNvSpPr>
            <a:spLocks noGrp="1"/>
          </p:cNvSpPr>
          <p:nvPr>
            <p:ph type="title"/>
          </p:nvPr>
        </p:nvSpPr>
        <p:spPr>
          <a:xfrm>
            <a:off x="304800" y="590490"/>
            <a:ext cx="8534400" cy="1143000"/>
          </a:xfrm>
        </p:spPr>
        <p:txBody>
          <a:bodyPr/>
          <a:lstStyle/>
          <a:p>
            <a:pPr algn="l"/>
            <a:r>
              <a:rPr lang="en-US" sz="2600" dirty="0"/>
              <a:t>Question: Would NIAAA consider regularly collecting applicant and grantee ratings, comments, and suggestions about their interactions with NIAAA?</a:t>
            </a:r>
            <a:br>
              <a:rPr lang="en-US" sz="2600" dirty="0"/>
            </a:br>
            <a:endParaRPr lang="en-US" sz="2600" dirty="0"/>
          </a:p>
        </p:txBody>
      </p:sp>
      <p:sp>
        <p:nvSpPr>
          <p:cNvPr id="3" name="TextBox 2">
            <a:extLst>
              <a:ext uri="{FF2B5EF4-FFF2-40B4-BE49-F238E27FC236}">
                <a16:creationId xmlns:a16="http://schemas.microsoft.com/office/drawing/2014/main" xmlns="" id="{8AD84AD1-413A-40D3-A7F0-DCFC56104149}"/>
              </a:ext>
            </a:extLst>
          </p:cNvPr>
          <p:cNvSpPr txBox="1"/>
          <p:nvPr/>
        </p:nvSpPr>
        <p:spPr>
          <a:xfrm>
            <a:off x="304800" y="1981200"/>
            <a:ext cx="8763000" cy="1754326"/>
          </a:xfrm>
          <a:prstGeom prst="rect">
            <a:avLst/>
          </a:prstGeom>
          <a:noFill/>
        </p:spPr>
        <p:txBody>
          <a:bodyPr wrap="square" rtlCol="0">
            <a:spAutoFit/>
          </a:bodyPr>
          <a:lstStyle/>
          <a:p>
            <a:r>
              <a:rPr lang="en-US" b="1" dirty="0"/>
              <a:t>NIAAA is currently exploring new ways for grantees to provide feedback.</a:t>
            </a:r>
          </a:p>
          <a:p>
            <a:endParaRPr lang="en-US" b="1" dirty="0"/>
          </a:p>
          <a:p>
            <a:r>
              <a:rPr lang="en-US" b="1" dirty="0"/>
              <a:t>As always, grantees may reach out to their PO or the respective Division Director or Office Director with concerns:</a:t>
            </a:r>
          </a:p>
          <a:p>
            <a:endParaRPr lang="en-US" b="1" dirty="0"/>
          </a:p>
          <a:p>
            <a:endParaRPr lang="en-US" b="1" dirty="0"/>
          </a:p>
        </p:txBody>
      </p:sp>
      <p:sp>
        <p:nvSpPr>
          <p:cNvPr id="8" name="Rectangle 7">
            <a:extLst>
              <a:ext uri="{FF2B5EF4-FFF2-40B4-BE49-F238E27FC236}">
                <a16:creationId xmlns:a16="http://schemas.microsoft.com/office/drawing/2014/main" xmlns="" id="{58077704-62F9-4EFE-89C2-A821FCE714F7}"/>
              </a:ext>
            </a:extLst>
          </p:cNvPr>
          <p:cNvSpPr/>
          <p:nvPr/>
        </p:nvSpPr>
        <p:spPr>
          <a:xfrm>
            <a:off x="4811540" y="3429000"/>
            <a:ext cx="4484860" cy="2554545"/>
          </a:xfrm>
          <a:prstGeom prst="rect">
            <a:avLst/>
          </a:prstGeom>
        </p:spPr>
        <p:txBody>
          <a:bodyPr wrap="square">
            <a:spAutoFit/>
          </a:bodyPr>
          <a:lstStyle/>
          <a:p>
            <a:r>
              <a:rPr lang="en-US" sz="1600" b="1" dirty="0">
                <a:solidFill>
                  <a:schemeClr val="accent1"/>
                </a:solidFill>
              </a:rPr>
              <a:t>Division of Medications Development </a:t>
            </a:r>
            <a:endParaRPr lang="en-US" sz="1600" dirty="0">
              <a:solidFill>
                <a:schemeClr val="accent1"/>
              </a:solidFill>
            </a:endParaRPr>
          </a:p>
          <a:p>
            <a:pPr lvl="0"/>
            <a:r>
              <a:rPr lang="en-US" sz="1600" b="1" dirty="0"/>
              <a:t>Dr. Raye Litten (Acting Director)</a:t>
            </a:r>
            <a:endParaRPr lang="en-US" sz="1600" dirty="0"/>
          </a:p>
          <a:p>
            <a:r>
              <a:rPr lang="en-US" sz="1600" b="1" dirty="0"/>
              <a:t> </a:t>
            </a:r>
            <a:endParaRPr lang="en-US" sz="1600" dirty="0"/>
          </a:p>
          <a:p>
            <a:r>
              <a:rPr lang="en-US" sz="1600" b="1" dirty="0">
                <a:solidFill>
                  <a:schemeClr val="accent1"/>
                </a:solidFill>
              </a:rPr>
              <a:t>Division of Treatment and Recovery Research</a:t>
            </a:r>
            <a:endParaRPr lang="en-US" sz="1600" dirty="0">
              <a:solidFill>
                <a:schemeClr val="accent1"/>
              </a:solidFill>
            </a:endParaRPr>
          </a:p>
          <a:p>
            <a:pPr lvl="0"/>
            <a:r>
              <a:rPr lang="en-US" sz="1600" b="1" dirty="0"/>
              <a:t>Dr. Raye Litten (Acting Director)</a:t>
            </a:r>
            <a:endParaRPr lang="en-US" sz="1600" dirty="0"/>
          </a:p>
          <a:p>
            <a:r>
              <a:rPr lang="en-US" sz="1600" b="1" dirty="0"/>
              <a:t> </a:t>
            </a:r>
            <a:endParaRPr lang="en-US" sz="1600" dirty="0"/>
          </a:p>
          <a:p>
            <a:r>
              <a:rPr lang="en-US" sz="1600" b="1" dirty="0">
                <a:solidFill>
                  <a:schemeClr val="accent1"/>
                </a:solidFill>
              </a:rPr>
              <a:t>Office of Extramural Activities (Extramural Peer Review and Grants Management)</a:t>
            </a:r>
            <a:endParaRPr lang="en-US" sz="1600" dirty="0">
              <a:solidFill>
                <a:schemeClr val="accent1"/>
              </a:solidFill>
            </a:endParaRPr>
          </a:p>
          <a:p>
            <a:pPr lvl="0"/>
            <a:r>
              <a:rPr lang="en-US" sz="1600" b="1" dirty="0"/>
              <a:t>Dr. Abraham Bautista, Director</a:t>
            </a:r>
            <a:endParaRPr lang="en-US" sz="1600" dirty="0"/>
          </a:p>
        </p:txBody>
      </p:sp>
      <p:sp>
        <p:nvSpPr>
          <p:cNvPr id="9" name="Rectangle 8">
            <a:extLst>
              <a:ext uri="{FF2B5EF4-FFF2-40B4-BE49-F238E27FC236}">
                <a16:creationId xmlns:a16="http://schemas.microsoft.com/office/drawing/2014/main" xmlns="" id="{C5EBA12C-2881-46E7-9A14-FD82433C5277}"/>
              </a:ext>
            </a:extLst>
          </p:cNvPr>
          <p:cNvSpPr/>
          <p:nvPr/>
        </p:nvSpPr>
        <p:spPr>
          <a:xfrm>
            <a:off x="228600" y="3429000"/>
            <a:ext cx="4572000" cy="3293209"/>
          </a:xfrm>
          <a:prstGeom prst="rect">
            <a:avLst/>
          </a:prstGeom>
        </p:spPr>
        <p:txBody>
          <a:bodyPr>
            <a:spAutoFit/>
          </a:bodyPr>
          <a:lstStyle/>
          <a:p>
            <a:r>
              <a:rPr lang="en-US" sz="1600" b="1" dirty="0">
                <a:solidFill>
                  <a:schemeClr val="accent1"/>
                </a:solidFill>
              </a:rPr>
              <a:t>Division of Epidemiology and Prevention Research</a:t>
            </a:r>
            <a:endParaRPr lang="en-US" sz="1600" dirty="0">
              <a:solidFill>
                <a:schemeClr val="accent1"/>
              </a:solidFill>
            </a:endParaRPr>
          </a:p>
          <a:p>
            <a:pPr lvl="0"/>
            <a:r>
              <a:rPr lang="en-US" sz="1600" b="1" dirty="0"/>
              <a:t>Dr. Ralph Hingson, Director</a:t>
            </a:r>
            <a:endParaRPr lang="en-US" sz="1600" dirty="0"/>
          </a:p>
          <a:p>
            <a:pPr lvl="0"/>
            <a:r>
              <a:rPr lang="en-US" sz="1600" b="1" dirty="0"/>
              <a:t>Dr. Mike Hilton, Deputy Director</a:t>
            </a:r>
            <a:endParaRPr lang="en-US" sz="1600" dirty="0"/>
          </a:p>
          <a:p>
            <a:r>
              <a:rPr lang="en-US" sz="1600" b="1" dirty="0"/>
              <a:t> </a:t>
            </a:r>
            <a:endParaRPr lang="en-US" sz="1600" dirty="0"/>
          </a:p>
          <a:p>
            <a:r>
              <a:rPr lang="en-US" sz="1600" b="1" dirty="0">
                <a:solidFill>
                  <a:schemeClr val="accent1"/>
                </a:solidFill>
              </a:rPr>
              <a:t>Division of Metabolism and Health Effects</a:t>
            </a:r>
            <a:endParaRPr lang="en-US" sz="1600" dirty="0">
              <a:solidFill>
                <a:schemeClr val="accent1"/>
              </a:solidFill>
            </a:endParaRPr>
          </a:p>
          <a:p>
            <a:pPr lvl="0"/>
            <a:r>
              <a:rPr lang="en-US" sz="1600" b="1" dirty="0"/>
              <a:t>Dr. Kathy Jung, Director</a:t>
            </a:r>
          </a:p>
          <a:p>
            <a:pPr lvl="0"/>
            <a:r>
              <a:rPr lang="en-US" sz="1600" b="1" dirty="0"/>
              <a:t>Dr. Svetlana </a:t>
            </a:r>
            <a:r>
              <a:rPr lang="en-US" sz="1600" b="1" dirty="0" err="1"/>
              <a:t>Radaeva</a:t>
            </a:r>
            <a:r>
              <a:rPr lang="en-US" sz="1600" b="1" dirty="0"/>
              <a:t>, Deputy Director</a:t>
            </a:r>
            <a:endParaRPr lang="en-US" sz="1600" dirty="0"/>
          </a:p>
          <a:p>
            <a:r>
              <a:rPr lang="en-US" sz="1600" b="1" dirty="0"/>
              <a:t> </a:t>
            </a:r>
            <a:endParaRPr lang="en-US" sz="1600" dirty="0"/>
          </a:p>
          <a:p>
            <a:r>
              <a:rPr lang="en-US" sz="1600" b="1" dirty="0">
                <a:solidFill>
                  <a:schemeClr val="accent1"/>
                </a:solidFill>
              </a:rPr>
              <a:t>Division of Neuroscience and Behavior</a:t>
            </a:r>
            <a:endParaRPr lang="en-US" sz="1600" dirty="0">
              <a:solidFill>
                <a:schemeClr val="accent1"/>
              </a:solidFill>
            </a:endParaRPr>
          </a:p>
          <a:p>
            <a:pPr lvl="0"/>
            <a:r>
              <a:rPr lang="en-US" sz="1600" b="1" dirty="0"/>
              <a:t>Dr. Antonio Noronha, Director</a:t>
            </a:r>
            <a:endParaRPr lang="en-US" sz="1600" dirty="0"/>
          </a:p>
          <a:p>
            <a:pPr lvl="0"/>
            <a:r>
              <a:rPr lang="en-US" sz="1600" b="1" dirty="0"/>
              <a:t>Dr. Mark Egli, Deputy Director</a:t>
            </a:r>
            <a:endParaRPr lang="en-US" sz="1600" dirty="0"/>
          </a:p>
          <a:p>
            <a:r>
              <a:rPr lang="en-US" sz="1600" b="1" dirty="0"/>
              <a:t> </a:t>
            </a:r>
            <a:endParaRPr lang="en-US" sz="1600" dirty="0"/>
          </a:p>
        </p:txBody>
      </p:sp>
    </p:spTree>
    <p:extLst>
      <p:ext uri="{BB962C8B-B14F-4D97-AF65-F5344CB8AC3E}">
        <p14:creationId xmlns:p14="http://schemas.microsoft.com/office/powerpoint/2010/main" val="112629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32207-5519-5F44-84A9-F66631F22DDD}"/>
              </a:ext>
            </a:extLst>
          </p:cNvPr>
          <p:cNvSpPr>
            <a:spLocks noGrp="1"/>
          </p:cNvSpPr>
          <p:nvPr>
            <p:ph type="title"/>
          </p:nvPr>
        </p:nvSpPr>
        <p:spPr>
          <a:xfrm>
            <a:off x="304800" y="0"/>
            <a:ext cx="8534400" cy="1066794"/>
          </a:xfrm>
        </p:spPr>
        <p:txBody>
          <a:bodyPr anchor="ctr"/>
          <a:lstStyle/>
          <a:p>
            <a:r>
              <a:rPr lang="en-US" dirty="0"/>
              <a:t>Good News: NIAAA Success Rates</a:t>
            </a:r>
            <a:br>
              <a:rPr lang="en-US" dirty="0"/>
            </a:br>
            <a:r>
              <a:rPr lang="en-US" dirty="0"/>
              <a:t>2014- 2018</a:t>
            </a:r>
          </a:p>
        </p:txBody>
      </p:sp>
      <p:sp>
        <p:nvSpPr>
          <p:cNvPr id="8" name="Line 4" descr="Line under the Heading">
            <a:extLst>
              <a:ext uri="{FF2B5EF4-FFF2-40B4-BE49-F238E27FC236}">
                <a16:creationId xmlns:a16="http://schemas.microsoft.com/office/drawing/2014/main" xmlns="" id="{2C01D306-9B32-437D-94EE-40B074F60657}"/>
              </a:ext>
            </a:extLst>
          </p:cNvPr>
          <p:cNvSpPr>
            <a:spLocks noChangeShapeType="1"/>
          </p:cNvSpPr>
          <p:nvPr/>
        </p:nvSpPr>
        <p:spPr bwMode="auto">
          <a:xfrm>
            <a:off x="723900" y="1066800"/>
            <a:ext cx="7696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xmlns="" id="{2BB9153C-5CDF-41C7-B7F5-087D417E3298}"/>
              </a:ext>
            </a:extLst>
          </p:cNvPr>
          <p:cNvGrpSpPr/>
          <p:nvPr/>
        </p:nvGrpSpPr>
        <p:grpSpPr>
          <a:xfrm>
            <a:off x="597368" y="1219200"/>
            <a:ext cx="7696200" cy="5026855"/>
            <a:chOff x="597368" y="1233371"/>
            <a:chExt cx="7696200" cy="5026855"/>
          </a:xfrm>
        </p:grpSpPr>
        <p:grpSp>
          <p:nvGrpSpPr>
            <p:cNvPr id="9" name="Group 8">
              <a:extLst>
                <a:ext uri="{FF2B5EF4-FFF2-40B4-BE49-F238E27FC236}">
                  <a16:creationId xmlns:a16="http://schemas.microsoft.com/office/drawing/2014/main" xmlns="" id="{2FC2C1A3-A87C-4D64-A81C-00BCA771C904}"/>
                </a:ext>
              </a:extLst>
            </p:cNvPr>
            <p:cNvGrpSpPr/>
            <p:nvPr/>
          </p:nvGrpSpPr>
          <p:grpSpPr>
            <a:xfrm>
              <a:off x="597368" y="1233371"/>
              <a:ext cx="7696200" cy="5026855"/>
              <a:chOff x="979095" y="1524000"/>
              <a:chExt cx="7239000" cy="4876800"/>
            </a:xfrm>
          </p:grpSpPr>
          <p:graphicFrame>
            <p:nvGraphicFramePr>
              <p:cNvPr id="6" name="Chart 5" descr="Figure showing increases in NIH and NIAAA success rates for Research Project Grants from 2014 to 2018. In 2018, the NIH success rate was 20.2% whereas the NIAAA success rate was 26.7%.”">
                <a:extLst>
                  <a:ext uri="{FF2B5EF4-FFF2-40B4-BE49-F238E27FC236}">
                    <a16:creationId xmlns:a16="http://schemas.microsoft.com/office/drawing/2014/main" xmlns="" id="{821621E4-B580-4DAA-B2C4-F0670BC353B6}"/>
                  </a:ext>
                </a:extLst>
              </p:cNvPr>
              <p:cNvGraphicFramePr>
                <a:graphicFrameLocks/>
              </p:cNvGraphicFramePr>
              <p:nvPr/>
            </p:nvGraphicFramePr>
            <p:xfrm>
              <a:off x="979095" y="1524000"/>
              <a:ext cx="7239000" cy="4876800"/>
            </p:xfrm>
            <a:graphic>
              <a:graphicData uri="http://schemas.openxmlformats.org/drawingml/2006/chart">
                <c:chart xmlns:c="http://schemas.openxmlformats.org/drawingml/2006/chart" xmlns:r="http://schemas.openxmlformats.org/officeDocument/2006/relationships" r:id="rId3"/>
              </a:graphicData>
            </a:graphic>
          </p:graphicFrame>
          <p:sp useBgFill="1">
            <p:nvSpPr>
              <p:cNvPr id="7" name="Rectangle 6">
                <a:extLst>
                  <a:ext uri="{FF2B5EF4-FFF2-40B4-BE49-F238E27FC236}">
                    <a16:creationId xmlns:a16="http://schemas.microsoft.com/office/drawing/2014/main" xmlns="" id="{C4BAD2ED-BFF5-48E5-8584-9D280E164D84}"/>
                  </a:ext>
                </a:extLst>
              </p:cNvPr>
              <p:cNvSpPr/>
              <p:nvPr/>
            </p:nvSpPr>
            <p:spPr bwMode="auto">
              <a:xfrm>
                <a:off x="1593410" y="6019800"/>
                <a:ext cx="6248400" cy="381000"/>
              </a:xfrm>
              <a:prstGeom prst="rect">
                <a:avLst/>
              </a:prstGeom>
              <a:ln w="9525" cap="flat" cmpd="sng" algn="ctr">
                <a:noFill/>
                <a:prstDash val="solid"/>
                <a:round/>
                <a:headEnd type="triangle" w="med" len="med"/>
                <a:tailEnd type="stealth" w="med" len="lg"/>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Arial" pitchFamily="-111" charset="0"/>
                  <a:ea typeface="+mn-ea"/>
                  <a:cs typeface="+mn-cs"/>
                </a:endParaRPr>
              </a:p>
            </p:txBody>
          </p:sp>
        </p:grpSp>
        <p:grpSp>
          <p:nvGrpSpPr>
            <p:cNvPr id="16" name="Group 15">
              <a:extLst>
                <a:ext uri="{FF2B5EF4-FFF2-40B4-BE49-F238E27FC236}">
                  <a16:creationId xmlns:a16="http://schemas.microsoft.com/office/drawing/2014/main" xmlns="" id="{6B9D668E-80A2-4671-8CB8-0C3CFB5FB842}"/>
                </a:ext>
              </a:extLst>
            </p:cNvPr>
            <p:cNvGrpSpPr/>
            <p:nvPr/>
          </p:nvGrpSpPr>
          <p:grpSpPr>
            <a:xfrm>
              <a:off x="6705600" y="3837057"/>
              <a:ext cx="1467552" cy="707886"/>
              <a:chOff x="6705600" y="3837057"/>
              <a:chExt cx="1467552" cy="707886"/>
            </a:xfrm>
          </p:grpSpPr>
          <p:sp>
            <p:nvSpPr>
              <p:cNvPr id="5" name="TextBox 4">
                <a:extLst>
                  <a:ext uri="{FF2B5EF4-FFF2-40B4-BE49-F238E27FC236}">
                    <a16:creationId xmlns:a16="http://schemas.microsoft.com/office/drawing/2014/main" xmlns="" id="{C12B769E-779A-40F8-8326-838A75F7581D}"/>
                  </a:ext>
                </a:extLst>
              </p:cNvPr>
              <p:cNvSpPr txBox="1"/>
              <p:nvPr/>
            </p:nvSpPr>
            <p:spPr>
              <a:xfrm>
                <a:off x="7030152" y="3837057"/>
                <a:ext cx="1143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NIAAA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NIH</a:t>
                </a:r>
              </a:p>
            </p:txBody>
          </p:sp>
          <p:cxnSp>
            <p:nvCxnSpPr>
              <p:cNvPr id="14" name="Straight Connector 13">
                <a:extLst>
                  <a:ext uri="{FF2B5EF4-FFF2-40B4-BE49-F238E27FC236}">
                    <a16:creationId xmlns:a16="http://schemas.microsoft.com/office/drawing/2014/main" xmlns="" id="{2923ED28-7C9E-499F-8261-0D89551F0028}"/>
                  </a:ext>
                </a:extLst>
              </p:cNvPr>
              <p:cNvCxnSpPr/>
              <p:nvPr/>
            </p:nvCxnSpPr>
            <p:spPr bwMode="auto">
              <a:xfrm>
                <a:off x="6705600" y="4343400"/>
                <a:ext cx="304800" cy="0"/>
              </a:xfrm>
              <a:prstGeom prst="line">
                <a:avLst/>
              </a:prstGeom>
              <a:solidFill>
                <a:schemeClr val="accent1"/>
              </a:solidFill>
              <a:ln w="47625" cap="flat" cmpd="sng" algn="ctr">
                <a:solidFill>
                  <a:schemeClr val="tx1"/>
                </a:solidFill>
                <a:prstDash val="solid"/>
                <a:round/>
                <a:headEnd type="none" w="med" len="med"/>
                <a:tailEnd type="none" w="med" len="lg"/>
              </a:ln>
              <a:effectLst/>
            </p:spPr>
          </p:cxnSp>
          <p:cxnSp>
            <p:nvCxnSpPr>
              <p:cNvPr id="15" name="Straight Connector 14">
                <a:extLst>
                  <a:ext uri="{FF2B5EF4-FFF2-40B4-BE49-F238E27FC236}">
                    <a16:creationId xmlns:a16="http://schemas.microsoft.com/office/drawing/2014/main" xmlns="" id="{89F0810A-0357-4D19-A0E4-764A28093E32}"/>
                  </a:ext>
                </a:extLst>
              </p:cNvPr>
              <p:cNvCxnSpPr/>
              <p:nvPr/>
            </p:nvCxnSpPr>
            <p:spPr bwMode="auto">
              <a:xfrm>
                <a:off x="6705600" y="4038600"/>
                <a:ext cx="304800" cy="0"/>
              </a:xfrm>
              <a:prstGeom prst="line">
                <a:avLst/>
              </a:prstGeom>
              <a:solidFill>
                <a:schemeClr val="accent1"/>
              </a:solidFill>
              <a:ln w="47625" cap="flat" cmpd="sng" algn="ctr">
                <a:solidFill>
                  <a:schemeClr val="tx2"/>
                </a:solidFill>
                <a:prstDash val="solid"/>
                <a:round/>
                <a:headEnd type="none" w="med" len="med"/>
                <a:tailEnd type="none" w="med" len="lg"/>
              </a:ln>
              <a:effectLst/>
            </p:spPr>
          </p:cxnSp>
        </p:grpSp>
      </p:grpSp>
    </p:spTree>
    <p:extLst>
      <p:ext uri="{BB962C8B-B14F-4D97-AF65-F5344CB8AC3E}">
        <p14:creationId xmlns:p14="http://schemas.microsoft.com/office/powerpoint/2010/main" val="160707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5B2719-6D29-453E-A1D3-AE529C5BD52D}"/>
              </a:ext>
            </a:extLst>
          </p:cNvPr>
          <p:cNvSpPr>
            <a:spLocks noGrp="1"/>
          </p:cNvSpPr>
          <p:nvPr>
            <p:ph type="title"/>
          </p:nvPr>
        </p:nvSpPr>
        <p:spPr>
          <a:xfrm>
            <a:off x="304800" y="0"/>
            <a:ext cx="8534400" cy="761993"/>
          </a:xfrm>
        </p:spPr>
        <p:txBody>
          <a:bodyPr anchor="ctr"/>
          <a:lstStyle/>
          <a:p>
            <a:r>
              <a:rPr lang="en-US" dirty="0"/>
              <a:t>Reminder: NIAAA R01 and R21 Success Rates</a:t>
            </a:r>
          </a:p>
        </p:txBody>
      </p:sp>
      <p:graphicFrame>
        <p:nvGraphicFramePr>
          <p:cNvPr id="3" name="Chart 2">
            <a:extLst>
              <a:ext uri="{FF2B5EF4-FFF2-40B4-BE49-F238E27FC236}">
                <a16:creationId xmlns:a16="http://schemas.microsoft.com/office/drawing/2014/main" xmlns="" id="{0F70200B-A1DC-47B0-846C-4013330EE8BD}"/>
              </a:ext>
            </a:extLst>
          </p:cNvPr>
          <p:cNvGraphicFramePr>
            <a:graphicFrameLocks/>
          </p:cNvGraphicFramePr>
          <p:nvPr>
            <p:extLst>
              <p:ext uri="{D42A27DB-BD31-4B8C-83A1-F6EECF244321}">
                <p14:modId xmlns:p14="http://schemas.microsoft.com/office/powerpoint/2010/main" val="2692800948"/>
              </p:ext>
            </p:extLst>
          </p:nvPr>
        </p:nvGraphicFramePr>
        <p:xfrm>
          <a:off x="723900" y="1066800"/>
          <a:ext cx="7696200" cy="4952999"/>
        </p:xfrm>
        <a:graphic>
          <a:graphicData uri="http://schemas.openxmlformats.org/drawingml/2006/chart">
            <c:chart xmlns:c="http://schemas.openxmlformats.org/drawingml/2006/chart" xmlns:r="http://schemas.openxmlformats.org/officeDocument/2006/relationships" r:id="rId3"/>
          </a:graphicData>
        </a:graphic>
      </p:graphicFrame>
      <p:sp>
        <p:nvSpPr>
          <p:cNvPr id="5" name="Line 4">
            <a:extLst>
              <a:ext uri="{FF2B5EF4-FFF2-40B4-BE49-F238E27FC236}">
                <a16:creationId xmlns:a16="http://schemas.microsoft.com/office/drawing/2014/main" xmlns="" id="{1A31E69A-E59D-4A6B-B51A-1E81D1B89C25}"/>
              </a:ext>
            </a:extLst>
          </p:cNvPr>
          <p:cNvSpPr>
            <a:spLocks noChangeShapeType="1"/>
          </p:cNvSpPr>
          <p:nvPr/>
        </p:nvSpPr>
        <p:spPr bwMode="auto">
          <a:xfrm>
            <a:off x="723900" y="762000"/>
            <a:ext cx="7696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xmlns="" id="{5C2CB85A-54E0-487D-9DCC-422248D9855F}"/>
              </a:ext>
            </a:extLst>
          </p:cNvPr>
          <p:cNvSpPr txBox="1"/>
          <p:nvPr/>
        </p:nvSpPr>
        <p:spPr>
          <a:xfrm>
            <a:off x="571500" y="5638800"/>
            <a:ext cx="8001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rial"/>
                <a:ea typeface="+mn-ea"/>
                <a:cs typeface="+mn-cs"/>
              </a:rPr>
              <a:t>Apply for R21 if you are planning to generate data that can lead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rial"/>
                <a:ea typeface="+mn-ea"/>
                <a:cs typeface="+mn-cs"/>
              </a:rPr>
              <a:t>to the submission of an R01—otherwise go for the R01!</a:t>
            </a: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5919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0723"/>
          </a:xfrm>
        </p:spPr>
        <p:txBody>
          <a:bodyPr anchor="ctr"/>
          <a:lstStyle/>
          <a:p>
            <a:r>
              <a:rPr lang="en-US" sz="2800" b="1" dirty="0"/>
              <a:t>NIAAA S</a:t>
            </a:r>
            <a:r>
              <a:rPr lang="en-US" dirty="0"/>
              <a:t>upports F32 Individual Awards </a:t>
            </a:r>
            <a:endParaRPr lang="en-US" sz="2800" b="1" dirty="0"/>
          </a:p>
        </p:txBody>
      </p:sp>
      <p:sp>
        <p:nvSpPr>
          <p:cNvPr id="3" name="Content Placeholder 2"/>
          <p:cNvSpPr>
            <a:spLocks noGrp="1"/>
          </p:cNvSpPr>
          <p:nvPr>
            <p:ph idx="1"/>
          </p:nvPr>
        </p:nvSpPr>
        <p:spPr>
          <a:xfrm>
            <a:off x="704850" y="1295400"/>
            <a:ext cx="7734300" cy="4267200"/>
          </a:xfrm>
        </p:spPr>
        <p:txBody>
          <a:bodyPr/>
          <a:lstStyle/>
          <a:p>
            <a:pPr>
              <a:spcBef>
                <a:spcPts val="0"/>
              </a:spcBef>
              <a:spcAft>
                <a:spcPts val="1000"/>
              </a:spcAft>
              <a:buSzPct val="120000"/>
            </a:pPr>
            <a:r>
              <a:rPr lang="en-US" sz="2200" b="1" dirty="0"/>
              <a:t>Applicants should submit as soon as they become eligible – </a:t>
            </a:r>
            <a:r>
              <a:rPr lang="en-US" sz="2200" b="1" dirty="0">
                <a:solidFill>
                  <a:schemeClr val="tx2"/>
                </a:solidFill>
              </a:rPr>
              <a:t>during the 1</a:t>
            </a:r>
            <a:r>
              <a:rPr lang="en-US" sz="2200" b="1" baseline="30000" dirty="0">
                <a:solidFill>
                  <a:schemeClr val="tx2"/>
                </a:solidFill>
              </a:rPr>
              <a:t>st</a:t>
            </a:r>
            <a:r>
              <a:rPr lang="en-US" sz="2200" b="1" dirty="0">
                <a:solidFill>
                  <a:schemeClr val="tx2"/>
                </a:solidFill>
              </a:rPr>
              <a:t> or 2</a:t>
            </a:r>
            <a:r>
              <a:rPr lang="en-US" sz="2200" b="1" baseline="30000" dirty="0">
                <a:solidFill>
                  <a:schemeClr val="tx2"/>
                </a:solidFill>
              </a:rPr>
              <a:t>nd</a:t>
            </a:r>
            <a:r>
              <a:rPr lang="en-US" sz="2200" b="1" dirty="0">
                <a:solidFill>
                  <a:schemeClr val="tx2"/>
                </a:solidFill>
              </a:rPr>
              <a:t> year of postdoctoral training </a:t>
            </a:r>
            <a:r>
              <a:rPr lang="en-US" sz="2200" b="1" dirty="0"/>
              <a:t>(or even before starting the postdoctoral position)</a:t>
            </a:r>
          </a:p>
          <a:p>
            <a:pPr>
              <a:spcBef>
                <a:spcPts val="0"/>
              </a:spcBef>
              <a:spcAft>
                <a:spcPts val="1000"/>
              </a:spcAft>
              <a:buSzPct val="120000"/>
            </a:pPr>
            <a:endParaRPr lang="en-US" sz="1000" b="1" dirty="0"/>
          </a:p>
          <a:p>
            <a:pPr>
              <a:spcBef>
                <a:spcPts val="0"/>
              </a:spcBef>
              <a:spcAft>
                <a:spcPts val="1000"/>
              </a:spcAft>
              <a:buSzPct val="120000"/>
            </a:pPr>
            <a:r>
              <a:rPr lang="en-US" sz="2200" b="1" dirty="0"/>
              <a:t>Application should be focused on an integrated program of </a:t>
            </a:r>
            <a:r>
              <a:rPr lang="en-US" sz="2200" b="1" dirty="0">
                <a:solidFill>
                  <a:schemeClr val="tx2"/>
                </a:solidFill>
              </a:rPr>
              <a:t>training</a:t>
            </a:r>
            <a:r>
              <a:rPr lang="en-US" sz="2200" b="1" dirty="0"/>
              <a:t> and research</a:t>
            </a:r>
          </a:p>
          <a:p>
            <a:pPr>
              <a:spcBef>
                <a:spcPts val="0"/>
              </a:spcBef>
              <a:spcAft>
                <a:spcPts val="1000"/>
              </a:spcAft>
              <a:buSzPct val="120000"/>
            </a:pPr>
            <a:endParaRPr lang="en-US" sz="900" b="1" dirty="0"/>
          </a:p>
          <a:p>
            <a:pPr>
              <a:spcBef>
                <a:spcPts val="0"/>
              </a:spcBef>
              <a:spcAft>
                <a:spcPts val="1000"/>
              </a:spcAft>
              <a:buSzPct val="120000"/>
            </a:pPr>
            <a:r>
              <a:rPr lang="en-US" sz="2200" b="1" dirty="0"/>
              <a:t>Inclusion of preliminary data is </a:t>
            </a:r>
            <a:r>
              <a:rPr lang="en-US" sz="2200" b="1" u="sng" dirty="0"/>
              <a:t>not needed</a:t>
            </a:r>
            <a:r>
              <a:rPr lang="en-US" sz="2200" b="1" dirty="0"/>
              <a:t>, and is discouraged to facilitate early submission of the applications</a:t>
            </a:r>
          </a:p>
          <a:p>
            <a:pPr>
              <a:spcBef>
                <a:spcPts val="0"/>
              </a:spcBef>
              <a:spcAft>
                <a:spcPts val="1000"/>
              </a:spcAft>
              <a:buSzPct val="120000"/>
            </a:pPr>
            <a:endParaRPr lang="en-US" sz="900" b="1" dirty="0"/>
          </a:p>
          <a:p>
            <a:pPr>
              <a:spcBef>
                <a:spcPts val="0"/>
              </a:spcBef>
              <a:spcAft>
                <a:spcPts val="1000"/>
              </a:spcAft>
              <a:buSzPct val="120000"/>
            </a:pPr>
            <a:r>
              <a:rPr lang="en-US" sz="2200" b="1" dirty="0"/>
              <a:t>Publications from postdoctoral studies are </a:t>
            </a:r>
            <a:r>
              <a:rPr lang="en-US" sz="2200" b="1" u="sng" dirty="0"/>
              <a:t>not required</a:t>
            </a:r>
          </a:p>
          <a:p>
            <a:pPr>
              <a:spcBef>
                <a:spcPts val="0"/>
              </a:spcBef>
              <a:spcAft>
                <a:spcPts val="1000"/>
              </a:spcAft>
              <a:buSzPct val="120000"/>
            </a:pPr>
            <a:endParaRPr lang="en-US" sz="2200" b="1" dirty="0"/>
          </a:p>
          <a:p>
            <a:pPr>
              <a:spcBef>
                <a:spcPts val="0"/>
              </a:spcBef>
              <a:spcAft>
                <a:spcPts val="1000"/>
              </a:spcAft>
              <a:buSzPct val="120000"/>
            </a:pPr>
            <a:endParaRPr lang="en-US" sz="2200" b="1" dirty="0"/>
          </a:p>
          <a:p>
            <a:pPr>
              <a:spcBef>
                <a:spcPts val="0"/>
              </a:spcBef>
              <a:spcAft>
                <a:spcPts val="1000"/>
              </a:spcAft>
              <a:buSzPct val="120000"/>
            </a:pPr>
            <a:endParaRPr lang="en-US" sz="2200" b="1" dirty="0"/>
          </a:p>
          <a:p>
            <a:pPr marL="0" indent="0" algn="ctr">
              <a:spcBef>
                <a:spcPts val="0"/>
              </a:spcBef>
              <a:spcAft>
                <a:spcPts val="1000"/>
              </a:spcAft>
              <a:buSzPct val="120000"/>
              <a:buNone/>
            </a:pPr>
            <a:endParaRPr lang="en-US" sz="2200" b="1" dirty="0"/>
          </a:p>
          <a:p>
            <a:pPr marL="0" indent="0" algn="ctr">
              <a:spcBef>
                <a:spcPts val="0"/>
              </a:spcBef>
              <a:spcAft>
                <a:spcPts val="1000"/>
              </a:spcAft>
              <a:buSzPct val="120000"/>
              <a:buNone/>
            </a:pPr>
            <a:endParaRPr lang="en-US" sz="2200" b="1" i="1" dirty="0"/>
          </a:p>
        </p:txBody>
      </p:sp>
      <p:sp>
        <p:nvSpPr>
          <p:cNvPr id="4" name="Line 4">
            <a:extLst>
              <a:ext uri="{FF2B5EF4-FFF2-40B4-BE49-F238E27FC236}">
                <a16:creationId xmlns:a16="http://schemas.microsoft.com/office/drawing/2014/main" xmlns="" id="{BE65CB74-2656-48B9-BA5D-FE9D1E885C1A}"/>
              </a:ext>
            </a:extLst>
          </p:cNvPr>
          <p:cNvSpPr>
            <a:spLocks noChangeShapeType="1"/>
          </p:cNvSpPr>
          <p:nvPr/>
        </p:nvSpPr>
        <p:spPr bwMode="auto">
          <a:xfrm>
            <a:off x="848033" y="900728"/>
            <a:ext cx="7447935"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40194537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0719"/>
          </a:xfrm>
        </p:spPr>
        <p:txBody>
          <a:bodyPr anchor="ctr"/>
          <a:lstStyle/>
          <a:p>
            <a:r>
              <a:rPr lang="en-US" dirty="0"/>
              <a:t>NIH Pathway to Independence Award</a:t>
            </a:r>
            <a:br>
              <a:rPr lang="en-US" dirty="0"/>
            </a:br>
            <a:r>
              <a:rPr lang="en-US" dirty="0"/>
              <a:t>(K99/R00) Eligibility </a:t>
            </a:r>
            <a:endParaRPr lang="en-US" sz="2800" b="1" dirty="0"/>
          </a:p>
        </p:txBody>
      </p:sp>
      <p:sp>
        <p:nvSpPr>
          <p:cNvPr id="3" name="Content Placeholder 2"/>
          <p:cNvSpPr>
            <a:spLocks noGrp="1"/>
          </p:cNvSpPr>
          <p:nvPr>
            <p:ph idx="1"/>
          </p:nvPr>
        </p:nvSpPr>
        <p:spPr>
          <a:xfrm>
            <a:off x="457200" y="1066800"/>
            <a:ext cx="8229600" cy="4800600"/>
          </a:xfrm>
        </p:spPr>
        <p:txBody>
          <a:bodyPr/>
          <a:lstStyle/>
          <a:p>
            <a:pPr>
              <a:spcBef>
                <a:spcPts val="0"/>
              </a:spcBef>
              <a:spcAft>
                <a:spcPts val="1000"/>
              </a:spcAft>
              <a:buSzPct val="120000"/>
            </a:pPr>
            <a:r>
              <a:rPr lang="en-US" b="1" dirty="0"/>
              <a:t>Candidates are strongly encouraged to confirm their eligibility with NIAAA before preparing an application</a:t>
            </a:r>
            <a:endParaRPr lang="en-US" sz="2000" b="1" dirty="0"/>
          </a:p>
          <a:p>
            <a:pPr lvl="1">
              <a:spcBef>
                <a:spcPts val="0"/>
              </a:spcBef>
              <a:spcAft>
                <a:spcPts val="1000"/>
              </a:spcAft>
              <a:buSzPct val="120000"/>
            </a:pPr>
            <a:r>
              <a:rPr lang="en-US" sz="2000" b="1" dirty="0"/>
              <a:t>No more than 4 years of aggregate postdoctoral research experience on the submission due date (</a:t>
            </a:r>
            <a:r>
              <a:rPr lang="en-US" sz="2000" b="1" dirty="0">
                <a:solidFill>
                  <a:schemeClr val="tx2"/>
                </a:solidFill>
              </a:rPr>
              <a:t>PA-19-129</a:t>
            </a:r>
            <a:r>
              <a:rPr lang="en-US" sz="2000" b="1" dirty="0"/>
              <a:t>; </a:t>
            </a:r>
            <a:r>
              <a:rPr lang="en-US" sz="2000" b="1" dirty="0">
                <a:solidFill>
                  <a:schemeClr val="tx2"/>
                </a:solidFill>
              </a:rPr>
              <a:t>PA-19-130</a:t>
            </a:r>
            <a:r>
              <a:rPr lang="en-US" sz="2000" b="1" dirty="0"/>
              <a:t>) </a:t>
            </a:r>
          </a:p>
          <a:p>
            <a:pPr lvl="1">
              <a:spcBef>
                <a:spcPts val="0"/>
              </a:spcBef>
              <a:spcAft>
                <a:spcPts val="1000"/>
              </a:spcAft>
              <a:buSzPct val="120000"/>
            </a:pPr>
            <a:r>
              <a:rPr lang="en-US" sz="2000" b="1" dirty="0"/>
              <a:t>No more than 5 years of aggregate postdoctoral research experience on the submission due date (BRAIN Diversity Initiative </a:t>
            </a:r>
            <a:r>
              <a:rPr lang="en-US" sz="2000" b="1" dirty="0">
                <a:solidFill>
                  <a:schemeClr val="tx2"/>
                </a:solidFill>
              </a:rPr>
              <a:t>PAR-18-813</a:t>
            </a:r>
            <a:r>
              <a:rPr lang="en-US" sz="2000" b="1" dirty="0"/>
              <a:t>; </a:t>
            </a:r>
            <a:r>
              <a:rPr lang="en-US" sz="2000" b="1" dirty="0">
                <a:solidFill>
                  <a:schemeClr val="tx2"/>
                </a:solidFill>
              </a:rPr>
              <a:t>PAR-18-814</a:t>
            </a:r>
            <a:r>
              <a:rPr lang="en-US" sz="2000" b="1" dirty="0"/>
              <a:t>) </a:t>
            </a:r>
          </a:p>
          <a:p>
            <a:pPr>
              <a:spcBef>
                <a:spcPts val="0"/>
              </a:spcBef>
              <a:spcAft>
                <a:spcPts val="1000"/>
              </a:spcAft>
              <a:buSzPct val="120000"/>
            </a:pPr>
            <a:r>
              <a:rPr lang="en-US" sz="2000" b="1" dirty="0"/>
              <a:t>Postdoctoral research experience is pro-rated based on</a:t>
            </a:r>
          </a:p>
          <a:p>
            <a:pPr lvl="1">
              <a:spcBef>
                <a:spcPts val="0"/>
              </a:spcBef>
              <a:spcAft>
                <a:spcPts val="1000"/>
              </a:spcAft>
              <a:buSzPct val="120000"/>
            </a:pPr>
            <a:r>
              <a:rPr lang="en-US" sz="2000" b="1" dirty="0"/>
              <a:t>Parental, medical, or family leave</a:t>
            </a:r>
          </a:p>
          <a:p>
            <a:pPr lvl="1">
              <a:spcBef>
                <a:spcPts val="0"/>
              </a:spcBef>
              <a:spcAft>
                <a:spcPts val="1000"/>
              </a:spcAft>
              <a:buSzPct val="120000"/>
            </a:pPr>
            <a:r>
              <a:rPr lang="en-US" sz="2000" b="1" dirty="0"/>
              <a:t>Full-time residency training</a:t>
            </a:r>
          </a:p>
          <a:p>
            <a:pPr lvl="1">
              <a:spcBef>
                <a:spcPts val="0"/>
              </a:spcBef>
              <a:spcAft>
                <a:spcPts val="1000"/>
              </a:spcAft>
              <a:buSzPct val="120000"/>
            </a:pPr>
            <a:r>
              <a:rPr lang="en-US" sz="2000" b="1" dirty="0"/>
              <a:t>Part-time postdoctoral training or fellowship</a:t>
            </a:r>
          </a:p>
          <a:p>
            <a:pPr>
              <a:spcBef>
                <a:spcPts val="0"/>
              </a:spcBef>
              <a:spcAft>
                <a:spcPts val="1000"/>
              </a:spcAft>
              <a:buSzPct val="120000"/>
            </a:pPr>
            <a:r>
              <a:rPr lang="en-US" sz="2000" b="1" dirty="0">
                <a:solidFill>
                  <a:schemeClr val="tx2"/>
                </a:solidFill>
              </a:rPr>
              <a:t>Point of Contact:</a:t>
            </a:r>
            <a:r>
              <a:rPr lang="en-US" sz="2000" b="1" dirty="0"/>
              <a:t> Lynn Morin (lynn.morin@nih.gov) or your Program Officer</a:t>
            </a:r>
          </a:p>
          <a:p>
            <a:pPr>
              <a:spcBef>
                <a:spcPts val="0"/>
              </a:spcBef>
              <a:spcAft>
                <a:spcPts val="1000"/>
              </a:spcAft>
              <a:buSzPct val="120000"/>
            </a:pPr>
            <a:endParaRPr lang="en-US" sz="2000" b="1" dirty="0"/>
          </a:p>
          <a:p>
            <a:pPr>
              <a:spcBef>
                <a:spcPts val="0"/>
              </a:spcBef>
              <a:spcAft>
                <a:spcPts val="1000"/>
              </a:spcAft>
              <a:buSzPct val="120000"/>
            </a:pPr>
            <a:endParaRPr lang="en-US" sz="2000" b="1" dirty="0"/>
          </a:p>
          <a:p>
            <a:pPr>
              <a:spcBef>
                <a:spcPts val="0"/>
              </a:spcBef>
              <a:spcAft>
                <a:spcPts val="1000"/>
              </a:spcAft>
              <a:buSzPct val="120000"/>
            </a:pPr>
            <a:endParaRPr lang="en-US" sz="1800" b="1" dirty="0"/>
          </a:p>
          <a:p>
            <a:pPr marL="0" indent="0" algn="ctr">
              <a:spcBef>
                <a:spcPts val="0"/>
              </a:spcBef>
              <a:spcAft>
                <a:spcPts val="1000"/>
              </a:spcAft>
              <a:buSzPct val="120000"/>
              <a:buNone/>
            </a:pPr>
            <a:endParaRPr lang="en-US" sz="2400" b="1" dirty="0"/>
          </a:p>
          <a:p>
            <a:pPr marL="0" indent="0" algn="ctr">
              <a:spcBef>
                <a:spcPts val="0"/>
              </a:spcBef>
              <a:spcAft>
                <a:spcPts val="1000"/>
              </a:spcAft>
              <a:buSzPct val="120000"/>
              <a:buNone/>
            </a:pPr>
            <a:r>
              <a:rPr lang="en-US" sz="1800" b="1" dirty="0"/>
              <a:t>*</a:t>
            </a:r>
            <a:endParaRPr lang="en-US" sz="1800" b="1" i="1" dirty="0"/>
          </a:p>
        </p:txBody>
      </p:sp>
      <p:sp>
        <p:nvSpPr>
          <p:cNvPr id="6" name="Line 4">
            <a:extLst>
              <a:ext uri="{FF2B5EF4-FFF2-40B4-BE49-F238E27FC236}">
                <a16:creationId xmlns:a16="http://schemas.microsoft.com/office/drawing/2014/main" xmlns="" id="{E0AA9216-1E64-42B7-A5C4-3FDA531CDB52}"/>
              </a:ext>
            </a:extLst>
          </p:cNvPr>
          <p:cNvSpPr>
            <a:spLocks noChangeShapeType="1"/>
          </p:cNvSpPr>
          <p:nvPr/>
        </p:nvSpPr>
        <p:spPr bwMode="auto">
          <a:xfrm>
            <a:off x="848033" y="900728"/>
            <a:ext cx="7447935"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42222094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C7F13-0860-4E71-93FF-9798AA7759E1}"/>
              </a:ext>
            </a:extLst>
          </p:cNvPr>
          <p:cNvSpPr>
            <a:spLocks noGrp="1"/>
          </p:cNvSpPr>
          <p:nvPr>
            <p:ph type="title"/>
          </p:nvPr>
        </p:nvSpPr>
        <p:spPr>
          <a:xfrm>
            <a:off x="304800" y="152400"/>
            <a:ext cx="8534400" cy="1143000"/>
          </a:xfrm>
        </p:spPr>
        <p:txBody>
          <a:bodyPr/>
          <a:lstStyle/>
          <a:p>
            <a:r>
              <a:rPr lang="en-US" sz="3200" dirty="0"/>
              <a:t>WANTED:</a:t>
            </a:r>
            <a:r>
              <a:rPr lang="en-US" dirty="0"/>
              <a:t/>
            </a:r>
            <a:br>
              <a:rPr lang="en-US" dirty="0"/>
            </a:br>
            <a:r>
              <a:rPr lang="en-US" sz="2000" dirty="0"/>
              <a:t>Training and Career Development Applications (</a:t>
            </a:r>
            <a:r>
              <a:rPr lang="pt-BR" sz="2000" dirty="0"/>
              <a:t>F32, K99/R00, K01, K08, K23) </a:t>
            </a:r>
            <a:r>
              <a:rPr lang="en-US" sz="2000" dirty="0"/>
              <a:t>to the Division of Metabolism &amp; Health Effects</a:t>
            </a:r>
            <a:r>
              <a:rPr lang="en-US" dirty="0"/>
              <a:t/>
            </a:r>
            <a:br>
              <a:rPr lang="en-US" dirty="0"/>
            </a:br>
            <a:endParaRPr lang="en-US" dirty="0"/>
          </a:p>
        </p:txBody>
      </p:sp>
      <p:sp>
        <p:nvSpPr>
          <p:cNvPr id="10" name="Content Placeholder 9">
            <a:extLst>
              <a:ext uri="{FF2B5EF4-FFF2-40B4-BE49-F238E27FC236}">
                <a16:creationId xmlns:a16="http://schemas.microsoft.com/office/drawing/2014/main" xmlns="" id="{90D86875-5E0D-42CC-A96E-E7188CCE4B46}"/>
              </a:ext>
            </a:extLst>
          </p:cNvPr>
          <p:cNvSpPr>
            <a:spLocks noGrp="1"/>
          </p:cNvSpPr>
          <p:nvPr>
            <p:ph idx="1"/>
          </p:nvPr>
        </p:nvSpPr>
        <p:spPr>
          <a:xfrm>
            <a:off x="533400" y="1752600"/>
            <a:ext cx="8229600" cy="5105400"/>
          </a:xfrm>
        </p:spPr>
        <p:txBody>
          <a:bodyPr/>
          <a:lstStyle/>
          <a:p>
            <a:pPr marL="0" indent="0">
              <a:spcAft>
                <a:spcPts val="200"/>
              </a:spcAft>
              <a:buNone/>
            </a:pPr>
            <a:r>
              <a:rPr lang="en-US" sz="2400" b="1" dirty="0">
                <a:solidFill>
                  <a:schemeClr val="tx2"/>
                </a:solidFill>
              </a:rPr>
              <a:t>Topics of interest include:</a:t>
            </a:r>
          </a:p>
          <a:p>
            <a:pPr marL="285750" indent="-285750">
              <a:spcAft>
                <a:spcPts val="200"/>
              </a:spcAft>
              <a:buFont typeface="Arial" panose="020B0604020202020204" pitchFamily="34" charset="0"/>
              <a:buChar char="•"/>
            </a:pPr>
            <a:r>
              <a:rPr lang="en-US" sz="2000" b="1" dirty="0"/>
              <a:t>Alcohol-Induced Tissue Damage</a:t>
            </a:r>
          </a:p>
          <a:p>
            <a:pPr marL="400050" lvl="1" indent="0">
              <a:spcAft>
                <a:spcPts val="200"/>
              </a:spcAft>
              <a:buNone/>
            </a:pPr>
            <a:r>
              <a:rPr lang="en-US" sz="1400" b="1" dirty="0"/>
              <a:t>Liver, Pancreas, Lung, Cardiovascular System, Musculoskeletal Disorders, Immune System</a:t>
            </a:r>
          </a:p>
          <a:p>
            <a:pPr marL="285750" indent="-285750">
              <a:spcAft>
                <a:spcPts val="200"/>
              </a:spcAft>
              <a:buFont typeface="Arial" panose="020B0604020202020204" pitchFamily="34" charset="0"/>
              <a:buChar char="•"/>
            </a:pPr>
            <a:r>
              <a:rPr lang="en-US" sz="2000" b="1" dirty="0"/>
              <a:t>Fetal Alcohol Spectrum Disorders</a:t>
            </a:r>
          </a:p>
          <a:p>
            <a:pPr marL="285750" indent="-285750">
              <a:spcAft>
                <a:spcPts val="200"/>
              </a:spcAft>
              <a:buFont typeface="Arial" panose="020B0604020202020204" pitchFamily="34" charset="0"/>
              <a:buChar char="•"/>
            </a:pPr>
            <a:r>
              <a:rPr lang="en-US" sz="2000" b="1" dirty="0"/>
              <a:t>Alcohol and Cancers, Alcohol and Viral Infections</a:t>
            </a:r>
          </a:p>
          <a:p>
            <a:pPr marL="285750" indent="-285750">
              <a:spcAft>
                <a:spcPts val="200"/>
              </a:spcAft>
              <a:buFont typeface="Arial" panose="020B0604020202020204" pitchFamily="34" charset="0"/>
              <a:buChar char="•"/>
            </a:pPr>
            <a:r>
              <a:rPr lang="en-US" sz="2000" b="1" dirty="0"/>
              <a:t>The Role of Mitochondria in Alcohol-induced Pathology</a:t>
            </a:r>
          </a:p>
          <a:p>
            <a:pPr marL="285750" indent="-285750">
              <a:spcAft>
                <a:spcPts val="200"/>
              </a:spcAft>
              <a:buFont typeface="Arial" panose="020B0604020202020204" pitchFamily="34" charset="0"/>
              <a:buChar char="•"/>
            </a:pPr>
            <a:r>
              <a:rPr lang="en-US" sz="2000" b="1" dirty="0"/>
              <a:t>Alcohol, Trauma, and Shock</a:t>
            </a:r>
          </a:p>
          <a:p>
            <a:pPr marL="285750" indent="-285750">
              <a:spcAft>
                <a:spcPts val="200"/>
              </a:spcAft>
              <a:buFont typeface="Arial" panose="020B0604020202020204" pitchFamily="34" charset="0"/>
              <a:buChar char="•"/>
            </a:pPr>
            <a:r>
              <a:rPr lang="en-US" sz="2000" b="1" dirty="0"/>
              <a:t>Genetics, Genomics, and Epigenetics of Alcohol-induced Tissue Injury</a:t>
            </a:r>
          </a:p>
          <a:p>
            <a:pPr marL="285750" indent="-285750">
              <a:spcAft>
                <a:spcPts val="200"/>
              </a:spcAft>
              <a:buFont typeface="Arial" panose="020B0604020202020204" pitchFamily="34" charset="0"/>
              <a:buChar char="•"/>
            </a:pPr>
            <a:r>
              <a:rPr lang="en-US" sz="2000" b="1" dirty="0"/>
              <a:t>Alcohol, Epigenetics, and Stem Cells</a:t>
            </a:r>
          </a:p>
          <a:p>
            <a:pPr marL="285750" indent="-285750">
              <a:spcAft>
                <a:spcPts val="200"/>
              </a:spcAft>
              <a:buFont typeface="Arial" panose="020B0604020202020204" pitchFamily="34" charset="0"/>
              <a:buChar char="•"/>
            </a:pPr>
            <a:r>
              <a:rPr lang="en-US" sz="2000" b="1" dirty="0"/>
              <a:t>Systems Biology Approaches in Alcohol Research</a:t>
            </a:r>
          </a:p>
          <a:p>
            <a:pPr marL="285750" indent="-285750">
              <a:spcAft>
                <a:spcPts val="200"/>
              </a:spcAft>
              <a:buFont typeface="Arial" panose="020B0604020202020204" pitchFamily="34" charset="0"/>
              <a:buChar char="•"/>
            </a:pPr>
            <a:r>
              <a:rPr lang="en-US" sz="2000" b="1" dirty="0"/>
              <a:t>Biomarkers of Alcohol Use and Alcohol-induced Tissue Injury</a:t>
            </a:r>
          </a:p>
          <a:p>
            <a:pPr marL="285750" indent="-285750">
              <a:spcAft>
                <a:spcPts val="200"/>
              </a:spcAft>
              <a:buFont typeface="Arial" panose="020B0604020202020204" pitchFamily="34" charset="0"/>
              <a:buChar char="•"/>
            </a:pPr>
            <a:r>
              <a:rPr lang="en-US" sz="2000" b="1" dirty="0"/>
              <a:t>Alcohol Metabolism and Pharmacokinetics</a:t>
            </a:r>
          </a:p>
          <a:p>
            <a:endParaRPr lang="en-US" sz="2000" dirty="0"/>
          </a:p>
        </p:txBody>
      </p:sp>
      <p:sp>
        <p:nvSpPr>
          <p:cNvPr id="14" name="Line 4">
            <a:extLst>
              <a:ext uri="{FF2B5EF4-FFF2-40B4-BE49-F238E27FC236}">
                <a16:creationId xmlns:a16="http://schemas.microsoft.com/office/drawing/2014/main" xmlns="" id="{C5C8E0B4-A1BC-4460-82BF-B355A0478183}"/>
              </a:ext>
            </a:extLst>
          </p:cNvPr>
          <p:cNvSpPr>
            <a:spLocks noChangeShapeType="1"/>
          </p:cNvSpPr>
          <p:nvPr/>
        </p:nvSpPr>
        <p:spPr bwMode="auto">
          <a:xfrm>
            <a:off x="848032" y="1447800"/>
            <a:ext cx="7447935"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18978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307951-42BA-490D-94A2-427ABD2B174D}"/>
              </a:ext>
            </a:extLst>
          </p:cNvPr>
          <p:cNvSpPr>
            <a:spLocks noGrp="1"/>
          </p:cNvSpPr>
          <p:nvPr>
            <p:ph type="title"/>
          </p:nvPr>
        </p:nvSpPr>
        <p:spPr>
          <a:xfrm>
            <a:off x="0" y="152400"/>
            <a:ext cx="9144000" cy="1143000"/>
          </a:xfrm>
        </p:spPr>
        <p:txBody>
          <a:bodyPr/>
          <a:lstStyle/>
          <a:p>
            <a:r>
              <a:rPr lang="en-US" sz="3200" dirty="0"/>
              <a:t>WANTED:</a:t>
            </a:r>
            <a:r>
              <a:rPr lang="en-US" dirty="0"/>
              <a:t/>
            </a:r>
            <a:br>
              <a:rPr lang="en-US" dirty="0"/>
            </a:br>
            <a:r>
              <a:rPr lang="en-US" sz="2000" dirty="0"/>
              <a:t>K99/R00 Applications to the Division of Treatment and Recovery</a:t>
            </a:r>
            <a:br>
              <a:rPr lang="en-US" sz="2000" dirty="0"/>
            </a:br>
            <a:r>
              <a:rPr lang="en-US" sz="2000" dirty="0"/>
              <a:t>Research (DTRR) and Division of Medications Development (DMD)</a:t>
            </a:r>
            <a:endParaRPr lang="en-US" dirty="0"/>
          </a:p>
        </p:txBody>
      </p:sp>
      <p:sp>
        <p:nvSpPr>
          <p:cNvPr id="3" name="Content Placeholder 2">
            <a:extLst>
              <a:ext uri="{FF2B5EF4-FFF2-40B4-BE49-F238E27FC236}">
                <a16:creationId xmlns:a16="http://schemas.microsoft.com/office/drawing/2014/main" xmlns="" id="{199DFE25-1B1F-41F5-BCB1-C79794F20BE4}"/>
              </a:ext>
            </a:extLst>
          </p:cNvPr>
          <p:cNvSpPr>
            <a:spLocks noGrp="1"/>
          </p:cNvSpPr>
          <p:nvPr>
            <p:ph idx="1"/>
          </p:nvPr>
        </p:nvSpPr>
        <p:spPr>
          <a:xfrm>
            <a:off x="1371600" y="2590800"/>
            <a:ext cx="6400800" cy="3733800"/>
          </a:xfrm>
        </p:spPr>
        <p:txBody>
          <a:bodyPr/>
          <a:lstStyle/>
          <a:p>
            <a:pPr marL="0" indent="0">
              <a:spcAft>
                <a:spcPts val="200"/>
              </a:spcAft>
              <a:buNone/>
            </a:pPr>
            <a:r>
              <a:rPr lang="en-US" sz="2400" b="1" dirty="0">
                <a:solidFill>
                  <a:schemeClr val="tx2"/>
                </a:solidFill>
              </a:rPr>
              <a:t>Topics of interest include:</a:t>
            </a:r>
          </a:p>
          <a:p>
            <a:pPr marL="285750" indent="-285750">
              <a:spcAft>
                <a:spcPts val="200"/>
              </a:spcAft>
              <a:buFont typeface="Arial" panose="020B0604020202020204" pitchFamily="34" charset="0"/>
              <a:buChar char="•"/>
            </a:pPr>
            <a:r>
              <a:rPr lang="en-US" sz="2000" b="1" dirty="0"/>
              <a:t>Medications development</a:t>
            </a:r>
          </a:p>
          <a:p>
            <a:pPr marL="285750" indent="-285750">
              <a:spcAft>
                <a:spcPts val="200"/>
              </a:spcAft>
              <a:buFont typeface="Arial" panose="020B0604020202020204" pitchFamily="34" charset="0"/>
              <a:buChar char="•"/>
            </a:pPr>
            <a:r>
              <a:rPr lang="en-US" sz="2000" b="1" dirty="0"/>
              <a:t>Personalized medicine</a:t>
            </a:r>
          </a:p>
          <a:p>
            <a:pPr marL="285750" indent="-285750">
              <a:spcAft>
                <a:spcPts val="200"/>
              </a:spcAft>
              <a:buFont typeface="Arial" panose="020B0604020202020204" pitchFamily="34" charset="0"/>
              <a:buChar char="•"/>
            </a:pPr>
            <a:r>
              <a:rPr lang="en-US" sz="2000" b="1" dirty="0"/>
              <a:t>Mechanisms of behavior change</a:t>
            </a:r>
          </a:p>
          <a:p>
            <a:pPr marL="285750" indent="-285750">
              <a:spcAft>
                <a:spcPts val="200"/>
              </a:spcAft>
              <a:buFont typeface="Arial" panose="020B0604020202020204" pitchFamily="34" charset="0"/>
              <a:buChar char="•"/>
            </a:pPr>
            <a:r>
              <a:rPr lang="en-US" sz="2000" b="1" dirty="0"/>
              <a:t>Novel behavioral and psychotherapy interventions</a:t>
            </a:r>
          </a:p>
          <a:p>
            <a:pPr marL="285750" indent="-285750">
              <a:spcAft>
                <a:spcPts val="200"/>
              </a:spcAft>
              <a:buFont typeface="Arial" panose="020B0604020202020204" pitchFamily="34" charset="0"/>
              <a:buChar char="•"/>
            </a:pPr>
            <a:r>
              <a:rPr lang="en-US" sz="2000" b="1" dirty="0"/>
              <a:t>Health services</a:t>
            </a:r>
          </a:p>
          <a:p>
            <a:pPr marL="285750" indent="-285750">
              <a:spcAft>
                <a:spcPts val="200"/>
              </a:spcAft>
              <a:buFont typeface="Arial" panose="020B0604020202020204" pitchFamily="34" charset="0"/>
              <a:buChar char="•"/>
            </a:pPr>
            <a:r>
              <a:rPr lang="en-US" sz="2000" b="1" dirty="0"/>
              <a:t>Women and alcohol</a:t>
            </a:r>
          </a:p>
          <a:p>
            <a:pPr marL="285750" indent="-285750">
              <a:spcAft>
                <a:spcPts val="200"/>
              </a:spcAft>
              <a:buFont typeface="Arial" panose="020B0604020202020204" pitchFamily="34" charset="0"/>
              <a:buChar char="•"/>
            </a:pPr>
            <a:r>
              <a:rPr lang="en-US" sz="2000" b="1" dirty="0"/>
              <a:t>Psychiatric/medical comorbidities</a:t>
            </a:r>
          </a:p>
          <a:p>
            <a:pPr marL="285750" indent="-285750">
              <a:spcAft>
                <a:spcPts val="200"/>
              </a:spcAft>
              <a:buFont typeface="Arial" panose="020B0604020202020204" pitchFamily="34" charset="0"/>
              <a:buChar char="•"/>
            </a:pPr>
            <a:r>
              <a:rPr lang="en-US" sz="2000" b="1" dirty="0"/>
              <a:t>Health disparities/special populations</a:t>
            </a:r>
          </a:p>
          <a:p>
            <a:endParaRPr lang="en-US" dirty="0"/>
          </a:p>
        </p:txBody>
      </p:sp>
      <p:sp>
        <p:nvSpPr>
          <p:cNvPr id="4" name="TextBox 3">
            <a:extLst>
              <a:ext uri="{FF2B5EF4-FFF2-40B4-BE49-F238E27FC236}">
                <a16:creationId xmlns:a16="http://schemas.microsoft.com/office/drawing/2014/main" xmlns="" id="{00F0367A-7F69-4696-8D3B-71628E31B73A}"/>
              </a:ext>
            </a:extLst>
          </p:cNvPr>
          <p:cNvSpPr txBox="1"/>
          <p:nvPr/>
        </p:nvSpPr>
        <p:spPr>
          <a:xfrm>
            <a:off x="21843" y="1795711"/>
            <a:ext cx="9100313" cy="795089"/>
          </a:xfrm>
          <a:prstGeom prst="rect">
            <a:avLst/>
          </a:prstGeom>
          <a:noFill/>
        </p:spPr>
        <p:txBody>
          <a:bodyPr wrap="none" rtlCol="0">
            <a:spAutoFit/>
          </a:bodyPr>
          <a:lstStyle/>
          <a:p>
            <a:pPr algn="ctr">
              <a:spcAft>
                <a:spcPts val="200"/>
              </a:spcAft>
            </a:pPr>
            <a:r>
              <a:rPr lang="en-US" sz="2200" b="1" dirty="0">
                <a:solidFill>
                  <a:schemeClr val="accent1"/>
                </a:solidFill>
              </a:rPr>
              <a:t>No prior K99/R00 applications to DTRR or DMD…</a:t>
            </a:r>
            <a:r>
              <a:rPr lang="en-US" sz="2200" b="1" i="1" dirty="0">
                <a:solidFill>
                  <a:schemeClr val="accent1"/>
                </a:solidFill>
              </a:rPr>
              <a:t>let’s change that!</a:t>
            </a:r>
          </a:p>
          <a:p>
            <a:pPr algn="ctr"/>
            <a:endParaRPr lang="en-US" sz="2200" b="1" dirty="0">
              <a:solidFill>
                <a:schemeClr val="accent1"/>
              </a:solidFill>
            </a:endParaRPr>
          </a:p>
        </p:txBody>
      </p:sp>
      <p:sp>
        <p:nvSpPr>
          <p:cNvPr id="6" name="Line 4">
            <a:extLst>
              <a:ext uri="{FF2B5EF4-FFF2-40B4-BE49-F238E27FC236}">
                <a16:creationId xmlns:a16="http://schemas.microsoft.com/office/drawing/2014/main" xmlns="" id="{71E94D6D-009E-4686-8EAE-42F582208931}"/>
              </a:ext>
            </a:extLst>
          </p:cNvPr>
          <p:cNvSpPr>
            <a:spLocks noChangeShapeType="1"/>
          </p:cNvSpPr>
          <p:nvPr/>
        </p:nvSpPr>
        <p:spPr bwMode="auto">
          <a:xfrm>
            <a:off x="848033" y="1447800"/>
            <a:ext cx="7447935"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4124661876"/>
      </p:ext>
    </p:extLst>
  </p:cSld>
  <p:clrMapOvr>
    <a:masterClrMapping/>
  </p:clrMapOvr>
</p:sld>
</file>

<file path=ppt/theme/theme1.xml><?xml version="1.0" encoding="utf-8"?>
<a:theme xmlns:a="http://schemas.openxmlformats.org/drawingml/2006/main" name="1_Blank Presentation">
  <a:themeElements>
    <a:clrScheme name="Custom 5">
      <a:dk1>
        <a:srgbClr val="000000"/>
      </a:dk1>
      <a:lt1>
        <a:srgbClr val="FFFFFF"/>
      </a:lt1>
      <a:dk2>
        <a:srgbClr val="674E6E"/>
      </a:dk2>
      <a:lt2>
        <a:srgbClr val="FFFF00"/>
      </a:lt2>
      <a:accent1>
        <a:srgbClr val="FF9933"/>
      </a:accent1>
      <a:accent2>
        <a:srgbClr val="0098FF"/>
      </a:accent2>
      <a:accent3>
        <a:srgbClr val="FFFF00"/>
      </a:accent3>
      <a:accent4>
        <a:srgbClr val="C00000"/>
      </a:accent4>
      <a:accent5>
        <a:srgbClr val="FFCAAD"/>
      </a:accent5>
      <a:accent6>
        <a:srgbClr val="0089E7"/>
      </a:accent6>
      <a:hlink>
        <a:srgbClr val="FF00FF"/>
      </a:hlink>
      <a:folHlink>
        <a:srgbClr val="99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med" len="med"/>
          <a:tailEnd type="stealth" w="med" len="lg"/>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med" len="med"/>
          <a:tailEnd type="stealth" w="med" len="lg"/>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674E6E"/>
        </a:dk2>
        <a:lt2>
          <a:srgbClr val="FFFF00"/>
        </a:lt2>
        <a:accent1>
          <a:srgbClr val="FF9933"/>
        </a:accent1>
        <a:accent2>
          <a:srgbClr val="0098FF"/>
        </a:accent2>
        <a:accent3>
          <a:srgbClr val="B8B2BA"/>
        </a:accent3>
        <a:accent4>
          <a:srgbClr val="DADADA"/>
        </a:accent4>
        <a:accent5>
          <a:srgbClr val="FFCAAD"/>
        </a:accent5>
        <a:accent6>
          <a:srgbClr val="0089E7"/>
        </a:accent6>
        <a:hlink>
          <a:srgbClr val="FF00FF"/>
        </a:hlink>
        <a:folHlink>
          <a:srgbClr val="99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lank Presentation">
  <a:themeElements>
    <a:clrScheme name="Custom 2">
      <a:dk1>
        <a:srgbClr val="FFFFFF"/>
      </a:dk1>
      <a:lt1>
        <a:srgbClr val="FFFFFF"/>
      </a:lt1>
      <a:dk2>
        <a:srgbClr val="674E6E"/>
      </a:dk2>
      <a:lt2>
        <a:srgbClr val="FFFF00"/>
      </a:lt2>
      <a:accent1>
        <a:srgbClr val="FF9933"/>
      </a:accent1>
      <a:accent2>
        <a:srgbClr val="0098FF"/>
      </a:accent2>
      <a:accent3>
        <a:srgbClr val="B8B2BA"/>
      </a:accent3>
      <a:accent4>
        <a:srgbClr val="DADADA"/>
      </a:accent4>
      <a:accent5>
        <a:srgbClr val="FFCAAD"/>
      </a:accent5>
      <a:accent6>
        <a:srgbClr val="0089E7"/>
      </a:accent6>
      <a:hlink>
        <a:srgbClr val="FF00FF"/>
      </a:hlink>
      <a:folHlink>
        <a:srgbClr val="99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med" len="med"/>
          <a:tailEnd type="stealth" w="med" len="lg"/>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med" len="med"/>
          <a:tailEnd type="stealth" w="med" len="lg"/>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674E6E"/>
        </a:dk2>
        <a:lt2>
          <a:srgbClr val="FFFF00"/>
        </a:lt2>
        <a:accent1>
          <a:srgbClr val="FF9933"/>
        </a:accent1>
        <a:accent2>
          <a:srgbClr val="0098FF"/>
        </a:accent2>
        <a:accent3>
          <a:srgbClr val="B8B2BA"/>
        </a:accent3>
        <a:accent4>
          <a:srgbClr val="DADADA"/>
        </a:accent4>
        <a:accent5>
          <a:srgbClr val="FFCAAD"/>
        </a:accent5>
        <a:accent6>
          <a:srgbClr val="0089E7"/>
        </a:accent6>
        <a:hlink>
          <a:srgbClr val="FF00FF"/>
        </a:hlink>
        <a:folHlink>
          <a:srgbClr val="9900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21479</TotalTime>
  <Words>2954</Words>
  <Application>Microsoft Office PowerPoint</Application>
  <PresentationFormat>On-screen Show (4:3)</PresentationFormat>
  <Paragraphs>498</Paragraphs>
  <Slides>36</Slides>
  <Notes>14</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1_Blank Presentation</vt:lpstr>
      <vt:lpstr>4_Blank Presentation</vt:lpstr>
      <vt:lpstr>PowerPoint Presentation</vt:lpstr>
      <vt:lpstr>PowerPoint Presentation</vt:lpstr>
      <vt:lpstr>NIAAA Budget</vt:lpstr>
      <vt:lpstr>Good News: NIAAA Success Rates 2014- 2018</vt:lpstr>
      <vt:lpstr>Reminder: NIAAA R01 and R21 Success Rates</vt:lpstr>
      <vt:lpstr>NIAAA Supports F32 Individual Awards </vt:lpstr>
      <vt:lpstr>NIH Pathway to Independence Award (K99/R00) Eligibility </vt:lpstr>
      <vt:lpstr>WANTED: Training and Career Development Applications (F32, K99/R00, K01, K08, K23) to the Division of Metabolism &amp; Health Effects </vt:lpstr>
      <vt:lpstr>WANTED: K99/R00 Applications to the Division of Treatment and Recovery Research (DTRR) and Division of Medications Development (DMD)</vt:lpstr>
      <vt:lpstr>NIAAA-Hosted Activities for Trainees and Early Stage Investigators</vt:lpstr>
      <vt:lpstr>PowerPoint Presentation</vt:lpstr>
      <vt:lpstr>Priority: Promoting Diversity in the NIAAA Biomedical Workforce and Research on Health Disparities  </vt:lpstr>
      <vt:lpstr>Outreach and Marketing:  Enhancing Visibility</vt:lpstr>
      <vt:lpstr>NIAAA Publishes an Open-Access Peer-Reviewed Journal</vt:lpstr>
      <vt:lpstr>“Deaths of Despair”</vt:lpstr>
      <vt:lpstr>PowerPoint Presentation</vt:lpstr>
      <vt:lpstr>Conceptual Framework: Neurobiological Bases Driving Substance Use Disorders</vt:lpstr>
      <vt:lpstr>PowerPoint Presentation</vt:lpstr>
      <vt:lpstr>Update: Validation of Three Neurofunctional Domains in AUD by Deep Behavioral Phenotyping</vt:lpstr>
      <vt:lpstr>Update: Longitudinal Brain Development Studies</vt:lpstr>
      <vt:lpstr>PowerPoint Presentation</vt:lpstr>
      <vt:lpstr>Update: Brain Research through Advancing Innovative Neurotechnologies® (BRAIN) Initiative</vt:lpstr>
      <vt:lpstr>Update: Diagnosis and Treatment of Fetal Alcohol Spectrum Disorders</vt:lpstr>
      <vt:lpstr>Update: Advancing Research on Alcohol-Associated Liver Disease</vt:lpstr>
      <vt:lpstr>Priority: Advancing Treatment for AUD</vt:lpstr>
      <vt:lpstr>Priority: Disseminating Information about Alcohol and Alcohol Treatment Services</vt:lpstr>
      <vt:lpstr>PowerPoint Presentation</vt:lpstr>
      <vt:lpstr>PowerPoint Presentation</vt:lpstr>
      <vt:lpstr>PowerPoint Presentation</vt:lpstr>
      <vt:lpstr>PowerPoint Presentation</vt:lpstr>
      <vt:lpstr>PowerPoint Presentation</vt:lpstr>
      <vt:lpstr>Emerging Issue: Alcohol Use Disorder and Sleep Disturbance – A Feed Forward Allostatic Framework </vt:lpstr>
      <vt:lpstr>Thank You! </vt:lpstr>
      <vt:lpstr>Question: What steps are being taken to increase federal funds to NIAAA in proportion to alcohol's role in the US? </vt:lpstr>
      <vt:lpstr>PowerPoint Presentation</vt:lpstr>
      <vt:lpstr>Question: Would NIAAA consider regularly collecting applicant and grantee ratings, comments, and suggestions about their interactions with NIAAA? </vt:lpstr>
    </vt:vector>
  </TitlesOfParts>
  <Company>NIAAA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Williams-Simmons, Bridget (NIH/NIAAA) [E]</dc:creator>
  <cp:lastModifiedBy>Owner</cp:lastModifiedBy>
  <cp:revision>803</cp:revision>
  <dcterms:created xsi:type="dcterms:W3CDTF">2015-01-29T21:01:22Z</dcterms:created>
  <dcterms:modified xsi:type="dcterms:W3CDTF">2019-06-24T16:34:44Z</dcterms:modified>
</cp:coreProperties>
</file>